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4" r:id="rId1"/>
    <p:sldMasterId id="2147483858" r:id="rId2"/>
    <p:sldMasterId id="2147483891" r:id="rId3"/>
  </p:sldMasterIdLst>
  <p:notesMasterIdLst>
    <p:notesMasterId r:id="rId76"/>
  </p:notesMasterIdLst>
  <p:handoutMasterIdLst>
    <p:handoutMasterId r:id="rId77"/>
  </p:handoutMasterIdLst>
  <p:sldIdLst>
    <p:sldId id="797" r:id="rId4"/>
    <p:sldId id="5448" r:id="rId5"/>
    <p:sldId id="5432" r:id="rId6"/>
    <p:sldId id="5528" r:id="rId7"/>
    <p:sldId id="5524" r:id="rId8"/>
    <p:sldId id="5435" r:id="rId9"/>
    <p:sldId id="5529" r:id="rId10"/>
    <p:sldId id="5530" r:id="rId11"/>
    <p:sldId id="5531" r:id="rId12"/>
    <p:sldId id="5532" r:id="rId13"/>
    <p:sldId id="5533" r:id="rId14"/>
    <p:sldId id="5534" r:id="rId15"/>
    <p:sldId id="5537" r:id="rId16"/>
    <p:sldId id="5535" r:id="rId17"/>
    <p:sldId id="5536" r:id="rId18"/>
    <p:sldId id="5539" r:id="rId19"/>
    <p:sldId id="5540" r:id="rId20"/>
    <p:sldId id="5541" r:id="rId21"/>
    <p:sldId id="5542" r:id="rId22"/>
    <p:sldId id="5543" r:id="rId23"/>
    <p:sldId id="5544" r:id="rId24"/>
    <p:sldId id="5546" r:id="rId25"/>
    <p:sldId id="5548" r:id="rId26"/>
    <p:sldId id="5549" r:id="rId27"/>
    <p:sldId id="5550" r:id="rId28"/>
    <p:sldId id="5551" r:id="rId29"/>
    <p:sldId id="5552" r:id="rId30"/>
    <p:sldId id="5553" r:id="rId31"/>
    <p:sldId id="5554" r:id="rId32"/>
    <p:sldId id="5439" r:id="rId33"/>
    <p:sldId id="5555" r:id="rId34"/>
    <p:sldId id="5556" r:id="rId35"/>
    <p:sldId id="5557" r:id="rId36"/>
    <p:sldId id="5558" r:id="rId37"/>
    <p:sldId id="5559" r:id="rId38"/>
    <p:sldId id="5560" r:id="rId39"/>
    <p:sldId id="5561" r:id="rId40"/>
    <p:sldId id="5562" r:id="rId41"/>
    <p:sldId id="5440" r:id="rId42"/>
    <p:sldId id="5497" r:id="rId43"/>
    <p:sldId id="5563" r:id="rId44"/>
    <p:sldId id="5564" r:id="rId45"/>
    <p:sldId id="5565" r:id="rId46"/>
    <p:sldId id="5566" r:id="rId47"/>
    <p:sldId id="5567" r:id="rId48"/>
    <p:sldId id="5568" r:id="rId49"/>
    <p:sldId id="5569" r:id="rId50"/>
    <p:sldId id="5462" r:id="rId51"/>
    <p:sldId id="5441" r:id="rId52"/>
    <p:sldId id="5587" r:id="rId53"/>
    <p:sldId id="5570" r:id="rId54"/>
    <p:sldId id="5571" r:id="rId55"/>
    <p:sldId id="5572" r:id="rId56"/>
    <p:sldId id="5573" r:id="rId57"/>
    <p:sldId id="5574" r:id="rId58"/>
    <p:sldId id="5576" r:id="rId59"/>
    <p:sldId id="5575" r:id="rId60"/>
    <p:sldId id="5577" r:id="rId61"/>
    <p:sldId id="5579" r:id="rId62"/>
    <p:sldId id="5578" r:id="rId63"/>
    <p:sldId id="5580" r:id="rId64"/>
    <p:sldId id="5581" r:id="rId65"/>
    <p:sldId id="5582" r:id="rId66"/>
    <p:sldId id="5583" r:id="rId67"/>
    <p:sldId id="5584" r:id="rId68"/>
    <p:sldId id="5585" r:id="rId69"/>
    <p:sldId id="5586" r:id="rId70"/>
    <p:sldId id="5372" r:id="rId71"/>
    <p:sldId id="5525" r:id="rId72"/>
    <p:sldId id="5521" r:id="rId73"/>
    <p:sldId id="5523" r:id="rId74"/>
    <p:sldId id="5477" r:id="rId75"/>
  </p:sldIdLst>
  <p:sldSz cx="18288000" cy="10296525"/>
  <p:notesSz cx="6858000" cy="9144000"/>
  <p:defaultTextStyle>
    <a:defPPr>
      <a:defRPr lang="en-US"/>
    </a:defPPr>
    <a:lvl1pPr marL="0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1pPr>
    <a:lvl2pPr marL="686188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2pPr>
    <a:lvl3pPr marL="1372378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3pPr>
    <a:lvl4pPr marL="2058565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4pPr>
    <a:lvl5pPr marL="2744755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5pPr>
    <a:lvl6pPr marL="3430943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6pPr>
    <a:lvl7pPr marL="4117133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7pPr>
    <a:lvl8pPr marL="4803321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8pPr>
    <a:lvl9pPr marL="5489510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Slides" id="{92FFC7FB-2ECF-1948-B8EE-67F269D8CE79}">
          <p14:sldIdLst>
            <p14:sldId id="797"/>
            <p14:sldId id="5448"/>
            <p14:sldId id="5432"/>
            <p14:sldId id="5528"/>
            <p14:sldId id="5524"/>
            <p14:sldId id="5435"/>
            <p14:sldId id="5529"/>
            <p14:sldId id="5530"/>
            <p14:sldId id="5531"/>
            <p14:sldId id="5532"/>
            <p14:sldId id="5533"/>
            <p14:sldId id="5534"/>
            <p14:sldId id="5537"/>
            <p14:sldId id="5535"/>
            <p14:sldId id="5536"/>
            <p14:sldId id="5539"/>
            <p14:sldId id="5540"/>
            <p14:sldId id="5541"/>
            <p14:sldId id="5542"/>
            <p14:sldId id="5543"/>
            <p14:sldId id="5544"/>
            <p14:sldId id="5546"/>
            <p14:sldId id="5548"/>
            <p14:sldId id="5549"/>
            <p14:sldId id="5550"/>
            <p14:sldId id="5551"/>
            <p14:sldId id="5552"/>
            <p14:sldId id="5553"/>
            <p14:sldId id="5554"/>
            <p14:sldId id="5439"/>
            <p14:sldId id="5555"/>
            <p14:sldId id="5556"/>
            <p14:sldId id="5557"/>
            <p14:sldId id="5558"/>
            <p14:sldId id="5559"/>
            <p14:sldId id="5560"/>
            <p14:sldId id="5561"/>
            <p14:sldId id="5562"/>
            <p14:sldId id="5440"/>
            <p14:sldId id="5497"/>
            <p14:sldId id="5563"/>
            <p14:sldId id="5564"/>
            <p14:sldId id="5565"/>
            <p14:sldId id="5566"/>
            <p14:sldId id="5567"/>
            <p14:sldId id="5568"/>
            <p14:sldId id="5569"/>
            <p14:sldId id="5462"/>
            <p14:sldId id="5441"/>
            <p14:sldId id="5587"/>
            <p14:sldId id="5570"/>
            <p14:sldId id="5571"/>
            <p14:sldId id="5572"/>
            <p14:sldId id="5573"/>
            <p14:sldId id="5574"/>
            <p14:sldId id="5576"/>
            <p14:sldId id="5575"/>
            <p14:sldId id="5577"/>
            <p14:sldId id="5579"/>
            <p14:sldId id="5578"/>
            <p14:sldId id="5580"/>
            <p14:sldId id="5581"/>
            <p14:sldId id="5582"/>
            <p14:sldId id="5583"/>
            <p14:sldId id="5584"/>
            <p14:sldId id="5585"/>
            <p14:sldId id="5586"/>
            <p14:sldId id="5372"/>
            <p14:sldId id="5525"/>
            <p14:sldId id="5521"/>
            <p14:sldId id="5523"/>
            <p14:sldId id="54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6F6F"/>
    <a:srgbClr val="DCDCDC"/>
    <a:srgbClr val="A4A4A4"/>
    <a:srgbClr val="3C3C3C"/>
    <a:srgbClr val="0062FF"/>
    <a:srgbClr val="6EA6FF"/>
    <a:srgbClr val="0530AD"/>
    <a:srgbClr val="F1C922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03"/>
    <p:restoredTop sz="96327"/>
  </p:normalViewPr>
  <p:slideViewPr>
    <p:cSldViewPr snapToGrid="0" snapToObjects="1">
      <p:cViewPr varScale="1">
        <p:scale>
          <a:sx n="85" d="100"/>
          <a:sy n="85" d="100"/>
        </p:scale>
        <p:origin x="928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viewProps" Target="viewProp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t>IBM IX / © IBM Corporation</a:t>
            </a:r>
            <a:endParaRPr lang="en-US" sz="600" dirty="0">
              <a:solidFill>
                <a:schemeClr val="bg1"/>
              </a:solidFill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sv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png>
</file>

<file path=ppt/media/image47.tiff>
</file>

<file path=ppt/media/image48.tiff>
</file>

<file path=ppt/media/image49.tiff>
</file>

<file path=ppt/media/image5.png>
</file>

<file path=ppt/media/image50.tiff>
</file>

<file path=ppt/media/image51.tiff>
</file>

<file path=ppt/media/image52.tiff>
</file>

<file path=ppt/media/image53.tiff>
</file>

<file path=ppt/media/image54.png>
</file>

<file path=ppt/media/image55.svg>
</file>

<file path=ppt/media/image56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8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.AppleSystemUIFon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829349" rtl="0" eaLnBrk="1" latinLnBrk="0" hangingPunct="1">
      <a:spcBef>
        <a:spcPts val="1200"/>
      </a:spcBef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1pPr>
    <a:lvl2pPr marL="349355" indent="-339828" algn="l" defTabSz="1829349" rtl="0" eaLnBrk="1" latinLnBrk="0" hangingPunct="1">
      <a:spcBef>
        <a:spcPts val="1200"/>
      </a:spcBef>
      <a:buFont typeface="System Font Regular"/>
      <a:buChar char="–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2pPr>
    <a:lvl3pPr marL="695152" indent="-347576" algn="l" defTabSz="1829349" rtl="0" eaLnBrk="1" latinLnBrk="0" hangingPunct="1">
      <a:spcBef>
        <a:spcPts val="1200"/>
      </a:spcBef>
      <a:buFont typeface="Arial" panose="020B0604020202020204" pitchFamily="34" charset="0"/>
      <a:buChar char="•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3pPr>
    <a:lvl4pPr marL="1262251" indent="-347576" algn="l" defTabSz="1829349" rtl="0" eaLnBrk="1" latinLnBrk="0" hangingPunct="1">
      <a:spcBef>
        <a:spcPts val="1200"/>
      </a:spcBef>
      <a:buFont typeface="System Font Regular"/>
      <a:buChar char="–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4pPr>
    <a:lvl5pPr marL="349355" marR="0" indent="-339828" algn="l" defTabSz="1829349" rtl="0" eaLnBrk="1" fontAlgn="base" latinLnBrk="0" hangingPunct="1">
      <a:lnSpc>
        <a:spcPct val="100000"/>
      </a:lnSpc>
      <a:spcBef>
        <a:spcPts val="1200"/>
      </a:spcBef>
      <a:spcAft>
        <a:spcPct val="0"/>
      </a:spcAft>
      <a:buClr>
        <a:srgbClr val="000000"/>
      </a:buClr>
      <a:buSzTx/>
      <a:buFont typeface=".AppleSystemUIFont" charset="-120"/>
      <a:buChar char="»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5pPr>
    <a:lvl6pPr marL="4573372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6pPr>
    <a:lvl7pPr marL="5488046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7pPr>
    <a:lvl8pPr marL="6402720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8pPr>
    <a:lvl9pPr marL="7317395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4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7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DAB5A89-E3DD-494D-AB3A-EC567792D5C1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46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1772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3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1C6F2CA-B8B6-BF4F-8900-E2319DA9D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0" y="2574923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4BDE6F46-1997-344C-9537-265D493B14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3796"/>
            <a:ext cx="1043178" cy="41660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6344EDC-F757-7B45-89A0-636F36E562D8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82133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6392" y="4630053"/>
            <a:ext cx="2595216" cy="1036423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93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45523F-C2EF-ED4D-9B7C-8FA717539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02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25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9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1"/>
            <a:ext cx="8229470" cy="8553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01332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066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397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Cool gray 10 rectangle">
            <a:extLst>
              <a:ext uri="{FF2B5EF4-FFF2-40B4-BE49-F238E27FC236}">
                <a16:creationId xmlns:a16="http://schemas.microsoft.com/office/drawing/2014/main" id="{838ABCAC-D266-7244-9068-DAD3FE4E7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8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30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12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21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7" name="Grafik 5">
            <a:extLst>
              <a:ext uri="{FF2B5EF4-FFF2-40B4-BE49-F238E27FC236}">
                <a16:creationId xmlns:a16="http://schemas.microsoft.com/office/drawing/2014/main" id="{A4EDCCFD-FD43-6B4B-925A-327D4FBAD8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8" name="Textfeld 5">
            <a:extLst>
              <a:ext uri="{FF2B5EF4-FFF2-40B4-BE49-F238E27FC236}">
                <a16:creationId xmlns:a16="http://schemas.microsoft.com/office/drawing/2014/main" id="{50FF110A-FC9B-0048-97A3-31C265C6F3BF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1696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5148265"/>
          </a:xfrm>
          <a:solidFill>
            <a:srgbClr val="3D3D3D"/>
          </a:solidFill>
        </p:spPr>
        <p:txBody>
          <a:bodyPr lIns="4320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51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8288000" cy="5148000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20"/>
          </p:nvPr>
        </p:nvSpPr>
        <p:spPr>
          <a:xfrm>
            <a:off x="0" y="5147999"/>
            <a:ext cx="4572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9"/>
          </p:nvPr>
        </p:nvSpPr>
        <p:spPr>
          <a:xfrm>
            <a:off x="4572002" y="5147999"/>
            <a:ext cx="4572000" cy="5148000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7"/>
          </p:nvPr>
        </p:nvSpPr>
        <p:spPr>
          <a:xfrm>
            <a:off x="9144000" y="5147999"/>
            <a:ext cx="4572000" cy="5148000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8"/>
          </p:nvPr>
        </p:nvSpPr>
        <p:spPr>
          <a:xfrm>
            <a:off x="13716000" y="5147999"/>
            <a:ext cx="4572000" cy="5148000"/>
          </a:xfrm>
          <a:solidFill>
            <a:srgbClr val="DCDCDC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81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8288000" cy="2574925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2574925"/>
            <a:ext cx="18288000" cy="7721600"/>
          </a:xfrm>
        </p:spPr>
        <p:txBody>
          <a:bodyPr lIns="457200" tIns="457200" rIns="457200" bIns="45720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109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96000"/>
          </a:xfrm>
        </p:spPr>
        <p:txBody>
          <a:bodyPr lIns="457200" tIns="457200" rIns="457200" bIns="45720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5" y="5148262"/>
            <a:ext cx="4572006" cy="5148263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20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28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4572000" cy="10296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4572000" y="0"/>
            <a:ext cx="4572000" cy="10296000"/>
          </a:xfrm>
          <a:solidFill>
            <a:srgbClr val="6F6F6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9144000" y="0"/>
            <a:ext cx="4572000" cy="10296000"/>
          </a:xfrm>
          <a:solidFill>
            <a:srgbClr val="A4A4A4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3716000" y="0"/>
            <a:ext cx="4572000" cy="10296000"/>
          </a:xfrm>
          <a:solidFill>
            <a:srgbClr val="DCDCDC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65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465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51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240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531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199" y="457200"/>
            <a:ext cx="8229601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 2"/>
          <p:cNvSpPr>
            <a:spLocks noGrp="1"/>
          </p:cNvSpPr>
          <p:nvPr>
            <p:ph type="body" sz="quarter" idx="13"/>
          </p:nvPr>
        </p:nvSpPr>
        <p:spPr>
          <a:xfrm>
            <a:off x="5029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925"/>
            <a:ext cx="8229600" cy="6435724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1"/>
            <a:ext cx="12801600" cy="8553450"/>
          </a:xfrm>
        </p:spPr>
        <p:txBody>
          <a:bodyPr lIns="0" tIns="0" rIns="91440" bIns="91440"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7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3611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600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8566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3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B66D531-042B-494C-8702-5C43B76E65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01200" y="2574924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7" name="Picture" descr="IBM 8-bar logo">
            <a:extLst>
              <a:ext uri="{FF2B5EF4-FFF2-40B4-BE49-F238E27FC236}">
                <a16:creationId xmlns:a16="http://schemas.microsoft.com/office/drawing/2014/main" id="{43E798DE-DA10-6742-B48B-9E27256C2C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D0195D1-B5D1-4242-8CB6-65AF58F0DA02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5180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1909" y="4635523"/>
            <a:ext cx="2584190" cy="1025487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396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CCBE138C-08F9-144A-9B33-CF1C0AA30E1F}"/>
              </a:ext>
            </a:extLst>
          </p:cNvPr>
          <p:cNvSpPr/>
          <p:nvPr userDrawn="1"/>
        </p:nvSpPr>
        <p:spPr bwMode="auto">
          <a:xfrm>
            <a:off x="4572000" y="0"/>
            <a:ext cx="13716000" cy="10296525"/>
          </a:xfrm>
          <a:prstGeom prst="rect">
            <a:avLst/>
          </a:prstGeom>
          <a:solidFill>
            <a:srgbClr val="3D3D3D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57200" y="2574000"/>
            <a:ext cx="3657600" cy="1283625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3857625"/>
            <a:ext cx="3657600" cy="515302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007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BE2D442-A223-D24E-BE09-A3D0806E0871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521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rafik 5">
            <a:extLst>
              <a:ext uri="{FF2B5EF4-FFF2-40B4-BE49-F238E27FC236}">
                <a16:creationId xmlns:a16="http://schemas.microsoft.com/office/drawing/2014/main" id="{A4EDCCFD-FD43-6B4B-925A-327D4FBAD8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8" name="Textfeld 5">
            <a:extLst>
              <a:ext uri="{FF2B5EF4-FFF2-40B4-BE49-F238E27FC236}">
                <a16:creationId xmlns:a16="http://schemas.microsoft.com/office/drawing/2014/main" id="{50FF110A-FC9B-0048-97A3-31C265C6F3BF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4929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0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2246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7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237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5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0465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7373600" cy="8553450"/>
          </a:xfrm>
        </p:spPr>
        <p:txBody>
          <a:bodyPr/>
          <a:lstStyle>
            <a:lvl1pPr>
              <a:defRPr sz="19200" b="1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693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972800" cy="8553600"/>
          </a:xfrm>
        </p:spPr>
        <p:txBody>
          <a:bodyPr/>
          <a:lstStyle>
            <a:lvl1pPr>
              <a:defRPr b="0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52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3806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484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4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4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018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84464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037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4872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10345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2234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3BEF3B-E39E-D741-8D0B-79556060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654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75948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306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3824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36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0530A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647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9144000" cy="5148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000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000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0530A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3943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8288000" cy="5143684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4572000" cy="5148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572002" y="5148000"/>
            <a:ext cx="4572000" cy="5148000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9144000" y="5148000"/>
            <a:ext cx="4572000" cy="5148000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 hasCustomPrompt="1"/>
          </p:nvPr>
        </p:nvSpPr>
        <p:spPr>
          <a:xfrm>
            <a:off x="13716000" y="5148000"/>
            <a:ext cx="4572000" cy="5148000"/>
          </a:xfrm>
          <a:solidFill>
            <a:srgbClr val="C9DE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32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8288000" cy="2574000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4000"/>
            <a:ext cx="18288000" cy="7722000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2486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8000" cy="10305677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8262"/>
            <a:ext cx="4572000" cy="5148263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20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009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 hasCustomPrompt="1"/>
          </p:nvPr>
        </p:nvSpPr>
        <p:spPr>
          <a:xfrm>
            <a:off x="0" y="0"/>
            <a:ext cx="4572000" cy="10296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 hasCustomPrompt="1"/>
          </p:nvPr>
        </p:nvSpPr>
        <p:spPr>
          <a:xfrm>
            <a:off x="4572000" y="0"/>
            <a:ext cx="4572000" cy="10296000"/>
          </a:xfrm>
          <a:solidFill>
            <a:srgbClr val="0062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9144000" y="0"/>
            <a:ext cx="4572000" cy="10296000"/>
          </a:xfrm>
          <a:solidFill>
            <a:srgbClr val="6EA6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13716000" y="0"/>
            <a:ext cx="4572000" cy="10296000"/>
          </a:xfrm>
          <a:solidFill>
            <a:srgbClr val="C9DE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2259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3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2810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8596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4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5323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108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000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0" y="2574000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000"/>
            <a:ext cx="8229600" cy="64368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008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0"/>
            <a:ext cx="12801600" cy="8553600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7534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9995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36100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000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A559C73-A008-FB4D-B34A-1B1C1C01CD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0" y="2574000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58195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1909" y="4635523"/>
            <a:ext cx="2584190" cy="1025487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8999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3796"/>
            <a:ext cx="1043178" cy="41660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D262886-420F-E14B-8E1E-84D49568A274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50474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0802BD6-5E2E-5B4A-BFB9-97178A4D9E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5" name="Textfeld 5">
            <a:extLst>
              <a:ext uri="{FF2B5EF4-FFF2-40B4-BE49-F238E27FC236}">
                <a16:creationId xmlns:a16="http://schemas.microsoft.com/office/drawing/2014/main" id="{81EF3A39-E6FA-BA4E-9831-8B82E25A29BD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77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17373466" cy="8553451"/>
          </a:xfrm>
        </p:spPr>
        <p:txBody>
          <a:bodyPr/>
          <a:lstStyle>
            <a:lvl1pPr>
              <a:defRPr sz="19200" b="1" i="0">
                <a:latin typeface="IBM Plex Sans" panose="020B050305020300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377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07421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016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9067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6051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1547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7373600" cy="8553450"/>
          </a:xfrm>
        </p:spPr>
        <p:txBody>
          <a:bodyPr/>
          <a:lstStyle>
            <a:lvl1pPr>
              <a:defRPr sz="19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7635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9728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4287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301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5219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8560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332" y="457200"/>
            <a:ext cx="10972800" cy="8553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3111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57417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01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8728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113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6870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2318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0836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7394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8288000" cy="5143684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4572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572002" y="5148000"/>
            <a:ext cx="4572000" cy="5148000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9144000" y="5148000"/>
            <a:ext cx="4572000" cy="5148000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 hasCustomPrompt="1"/>
          </p:nvPr>
        </p:nvSpPr>
        <p:spPr>
          <a:xfrm>
            <a:off x="13716000" y="5148000"/>
            <a:ext cx="4572000" cy="5148000"/>
          </a:xfrm>
          <a:solidFill>
            <a:srgbClr val="DCDCDC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1556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8288000" cy="2574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4000"/>
            <a:ext cx="18288000" cy="7722000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2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9964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8000" cy="10305677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 hasCustomPrompt="1"/>
          </p:nvPr>
        </p:nvSpPr>
        <p:spPr>
          <a:xfrm>
            <a:off x="-5" y="5148262"/>
            <a:ext cx="4572006" cy="5148263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 sz="2000">
                <a:solidFill>
                  <a:schemeClr val="bg1"/>
                </a:solidFill>
              </a:defRPr>
            </a:lvl2pPr>
            <a:lvl3pPr>
              <a:buClrTx/>
              <a:defRPr sz="2000">
                <a:solidFill>
                  <a:schemeClr val="bg1"/>
                </a:solidFill>
              </a:defRPr>
            </a:lvl3pPr>
            <a:lvl4pPr>
              <a:buClrTx/>
              <a:defRPr sz="2000">
                <a:solidFill>
                  <a:schemeClr val="bg1"/>
                </a:solidFill>
              </a:defRPr>
            </a:lvl4pPr>
            <a:lvl5pPr>
              <a:buClrTx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794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 hasCustomPrompt="1"/>
          </p:nvPr>
        </p:nvSpPr>
        <p:spPr>
          <a:xfrm>
            <a:off x="0" y="0"/>
            <a:ext cx="4572000" cy="10296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 hasCustomPrompt="1"/>
          </p:nvPr>
        </p:nvSpPr>
        <p:spPr>
          <a:xfrm>
            <a:off x="4572000" y="0"/>
            <a:ext cx="4572000" cy="10296000"/>
          </a:xfrm>
          <a:solidFill>
            <a:srgbClr val="6F6F6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9144000" y="0"/>
            <a:ext cx="4572000" cy="10296000"/>
          </a:xfrm>
          <a:solidFill>
            <a:srgbClr val="A4A4A4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13716000" y="0"/>
            <a:ext cx="4572000" cy="10296000"/>
          </a:xfrm>
          <a:solidFill>
            <a:srgbClr val="DCDCDC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2608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5913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819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CCBE138C-08F9-144A-9B33-CF1C0AA30E1F}"/>
              </a:ext>
            </a:extLst>
          </p:cNvPr>
          <p:cNvSpPr/>
          <p:nvPr userDrawn="1"/>
        </p:nvSpPr>
        <p:spPr bwMode="auto">
          <a:xfrm>
            <a:off x="4572000" y="0"/>
            <a:ext cx="13716000" cy="10296525"/>
          </a:xfrm>
          <a:prstGeom prst="rect">
            <a:avLst/>
          </a:prstGeom>
          <a:solidFill>
            <a:srgbClr val="3D3D3D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57200" y="2574000"/>
            <a:ext cx="3657600" cy="1283625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3857625"/>
            <a:ext cx="3657600" cy="515302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94579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5278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925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6756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0"/>
            <a:ext cx="3675888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0"/>
            <a:ext cx="12801466" cy="8553600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2089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0248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79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60.xml"/><Relationship Id="rId3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55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5" Type="http://schemas.openxmlformats.org/officeDocument/2006/relationships/slideLayout" Target="../slideLayouts/slideLayout59.xml"/><Relationship Id="rId33" Type="http://schemas.openxmlformats.org/officeDocument/2006/relationships/slideLayout" Target="../slideLayouts/slideLayout67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54.xml"/><Relationship Id="rId29" Type="http://schemas.openxmlformats.org/officeDocument/2006/relationships/slideLayout" Target="../slideLayouts/slideLayout63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58.xml"/><Relationship Id="rId32" Type="http://schemas.openxmlformats.org/officeDocument/2006/relationships/slideLayout" Target="../slideLayouts/slideLayout66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31" Type="http://schemas.openxmlformats.org/officeDocument/2006/relationships/slideLayout" Target="../slideLayouts/slideLayout65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6.xml"/><Relationship Id="rId27" Type="http://schemas.openxmlformats.org/officeDocument/2006/relationships/slideLayout" Target="../slideLayouts/slideLayout61.xml"/><Relationship Id="rId30" Type="http://schemas.openxmlformats.org/officeDocument/2006/relationships/slideLayout" Target="../slideLayouts/slideLayout64.xml"/><Relationship Id="rId8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93.xml"/><Relationship Id="rId3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88.xml"/><Relationship Id="rId34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87.xml"/><Relationship Id="rId29" Type="http://schemas.openxmlformats.org/officeDocument/2006/relationships/slideLayout" Target="../slideLayouts/slideLayout96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91.xml"/><Relationship Id="rId32" Type="http://schemas.openxmlformats.org/officeDocument/2006/relationships/slideLayout" Target="../slideLayouts/slideLayout99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98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199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1" name="Gruppieren 160">
            <a:extLst>
              <a:ext uri="{FF2B5EF4-FFF2-40B4-BE49-F238E27FC236}">
                <a16:creationId xmlns:a16="http://schemas.microsoft.com/office/drawing/2014/main" id="{E69C9B1D-3049-EE49-89DA-B31BF6156AB9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62" name="Gruppieren 161">
              <a:extLst>
                <a:ext uri="{FF2B5EF4-FFF2-40B4-BE49-F238E27FC236}">
                  <a16:creationId xmlns:a16="http://schemas.microsoft.com/office/drawing/2014/main" id="{F7FF7192-DFE1-2042-BEFD-5B520E87BC62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97" name="Gerade Verbindung 196">
                <a:extLst>
                  <a:ext uri="{FF2B5EF4-FFF2-40B4-BE49-F238E27FC236}">
                    <a16:creationId xmlns:a16="http://schemas.microsoft.com/office/drawing/2014/main" id="{56C9C363-D1C1-964D-B02C-65536666F5C7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8" name="Gerade Verbindung 197">
                <a:extLst>
                  <a:ext uri="{FF2B5EF4-FFF2-40B4-BE49-F238E27FC236}">
                    <a16:creationId xmlns:a16="http://schemas.microsoft.com/office/drawing/2014/main" id="{2835C266-3324-8F4D-BD9D-D39297A149FF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9" name="Gerade Verbindung 198">
                <a:extLst>
                  <a:ext uri="{FF2B5EF4-FFF2-40B4-BE49-F238E27FC236}">
                    <a16:creationId xmlns:a16="http://schemas.microsoft.com/office/drawing/2014/main" id="{70BA5C77-4C4A-9447-920E-6B7EBB90FBCC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0" name="Gerade Verbindung 199">
                <a:extLst>
                  <a:ext uri="{FF2B5EF4-FFF2-40B4-BE49-F238E27FC236}">
                    <a16:creationId xmlns:a16="http://schemas.microsoft.com/office/drawing/2014/main" id="{6AF84F52-BE9F-6C40-B8D4-83A8DA17017F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1" name="Gerade Verbindung 200">
                <a:extLst>
                  <a:ext uri="{FF2B5EF4-FFF2-40B4-BE49-F238E27FC236}">
                    <a16:creationId xmlns:a16="http://schemas.microsoft.com/office/drawing/2014/main" id="{35544ABB-63F9-7C48-9038-A58F590CD608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2" name="Gerade Verbindung 201">
                <a:extLst>
                  <a:ext uri="{FF2B5EF4-FFF2-40B4-BE49-F238E27FC236}">
                    <a16:creationId xmlns:a16="http://schemas.microsoft.com/office/drawing/2014/main" id="{C086FA41-8A2B-7D4A-8EF6-1D109B2D286A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3" name="Gerade Verbindung 202">
                <a:extLst>
                  <a:ext uri="{FF2B5EF4-FFF2-40B4-BE49-F238E27FC236}">
                    <a16:creationId xmlns:a16="http://schemas.microsoft.com/office/drawing/2014/main" id="{97DF1FCB-5768-FC47-A629-821ABDD59F6D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4" name="Gerade Verbindung 203">
                <a:extLst>
                  <a:ext uri="{FF2B5EF4-FFF2-40B4-BE49-F238E27FC236}">
                    <a16:creationId xmlns:a16="http://schemas.microsoft.com/office/drawing/2014/main" id="{0A94AF60-2AA3-2940-914F-18D8742D9BCC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5" name="Gerade Verbindung 204">
                <a:extLst>
                  <a:ext uri="{FF2B5EF4-FFF2-40B4-BE49-F238E27FC236}">
                    <a16:creationId xmlns:a16="http://schemas.microsoft.com/office/drawing/2014/main" id="{298903D4-EA99-714D-99DA-D6E1DB78950A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6" name="Gerade Verbindung 205">
                <a:extLst>
                  <a:ext uri="{FF2B5EF4-FFF2-40B4-BE49-F238E27FC236}">
                    <a16:creationId xmlns:a16="http://schemas.microsoft.com/office/drawing/2014/main" id="{2E55EB3F-9E08-C249-96A5-E7FB121FB5FD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7" name="Gerade Verbindung 206">
                <a:extLst>
                  <a:ext uri="{FF2B5EF4-FFF2-40B4-BE49-F238E27FC236}">
                    <a16:creationId xmlns:a16="http://schemas.microsoft.com/office/drawing/2014/main" id="{21EBF728-28BD-F64B-BCE3-A37C34AFF9DA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uppieren 162">
              <a:extLst>
                <a:ext uri="{FF2B5EF4-FFF2-40B4-BE49-F238E27FC236}">
                  <a16:creationId xmlns:a16="http://schemas.microsoft.com/office/drawing/2014/main" id="{D48FA44F-26EE-AF4E-B0B7-A8994D562634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CF20FC1D-F075-DD45-81EA-CBA5AF4FD801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350A805C-EEB6-4B42-9F5B-9564BEF2211B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403B7574-A8E1-AD41-B2AE-682BEFD1C7EA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32912078-E3FD-2641-AE48-B34F72AEE843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0" name="Gerade Verbindung 189">
                <a:extLst>
                  <a:ext uri="{FF2B5EF4-FFF2-40B4-BE49-F238E27FC236}">
                    <a16:creationId xmlns:a16="http://schemas.microsoft.com/office/drawing/2014/main" id="{61F1C3DC-E316-4242-B0A5-008EC30FA814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1" name="Gerade Verbindung 190">
                <a:extLst>
                  <a:ext uri="{FF2B5EF4-FFF2-40B4-BE49-F238E27FC236}">
                    <a16:creationId xmlns:a16="http://schemas.microsoft.com/office/drawing/2014/main" id="{D77AADB2-5DBF-8D40-B2E4-64EB70B71F3D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2" name="Gerade Verbindung 191">
                <a:extLst>
                  <a:ext uri="{FF2B5EF4-FFF2-40B4-BE49-F238E27FC236}">
                    <a16:creationId xmlns:a16="http://schemas.microsoft.com/office/drawing/2014/main" id="{10845032-38A7-7442-AE98-832C9BC26DE5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3" name="Gerade Verbindung 192">
                <a:extLst>
                  <a:ext uri="{FF2B5EF4-FFF2-40B4-BE49-F238E27FC236}">
                    <a16:creationId xmlns:a16="http://schemas.microsoft.com/office/drawing/2014/main" id="{2A48D775-F641-E549-A2E3-C1D701A43E51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4" name="Gerade Verbindung 193">
                <a:extLst>
                  <a:ext uri="{FF2B5EF4-FFF2-40B4-BE49-F238E27FC236}">
                    <a16:creationId xmlns:a16="http://schemas.microsoft.com/office/drawing/2014/main" id="{6816C353-3220-2E4D-8BA4-2419C0CAD0B5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5" name="Gerade Verbindung 194">
                <a:extLst>
                  <a:ext uri="{FF2B5EF4-FFF2-40B4-BE49-F238E27FC236}">
                    <a16:creationId xmlns:a16="http://schemas.microsoft.com/office/drawing/2014/main" id="{BAE581DA-1441-1241-ACC1-46FB7AE21897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6" name="Gerade Verbindung 195">
                <a:extLst>
                  <a:ext uri="{FF2B5EF4-FFF2-40B4-BE49-F238E27FC236}">
                    <a16:creationId xmlns:a16="http://schemas.microsoft.com/office/drawing/2014/main" id="{04E4DA1C-E23B-4E4B-8E1C-D4E2956A066E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uppieren 163">
              <a:extLst>
                <a:ext uri="{FF2B5EF4-FFF2-40B4-BE49-F238E27FC236}">
                  <a16:creationId xmlns:a16="http://schemas.microsoft.com/office/drawing/2014/main" id="{41E4FB51-7F9A-9144-ABB6-607A45B54710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76" name="Horizontal Straight Connector 16">
                <a:extLst>
                  <a:ext uri="{FF2B5EF4-FFF2-40B4-BE49-F238E27FC236}">
                    <a16:creationId xmlns:a16="http://schemas.microsoft.com/office/drawing/2014/main" id="{82D30B17-B4C0-4A43-AC02-F6CDABFE4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Horizontal Straight Connector 10">
                <a:extLst>
                  <a:ext uri="{FF2B5EF4-FFF2-40B4-BE49-F238E27FC236}">
                    <a16:creationId xmlns:a16="http://schemas.microsoft.com/office/drawing/2014/main" id="{D8987D8A-81B7-D043-BA90-E29C185B6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Horizontal Straight Connector 10">
                <a:extLst>
                  <a:ext uri="{FF2B5EF4-FFF2-40B4-BE49-F238E27FC236}">
                    <a16:creationId xmlns:a16="http://schemas.microsoft.com/office/drawing/2014/main" id="{A3635EFE-A9D7-6947-A267-86A0F0C8F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9" name="Horizontal Straight Connector 11">
                <a:extLst>
                  <a:ext uri="{FF2B5EF4-FFF2-40B4-BE49-F238E27FC236}">
                    <a16:creationId xmlns:a16="http://schemas.microsoft.com/office/drawing/2014/main" id="{DD175976-A17E-F44F-B22F-569C734129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Horizontal Straight Connector 12">
                <a:extLst>
                  <a:ext uri="{FF2B5EF4-FFF2-40B4-BE49-F238E27FC236}">
                    <a16:creationId xmlns:a16="http://schemas.microsoft.com/office/drawing/2014/main" id="{896BC000-AA99-014F-8EDF-29AFB3D4EC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Horizontal Straight Connector 16">
                <a:extLst>
                  <a:ext uri="{FF2B5EF4-FFF2-40B4-BE49-F238E27FC236}">
                    <a16:creationId xmlns:a16="http://schemas.microsoft.com/office/drawing/2014/main" id="{65CEE3DE-6C25-554F-8F68-D3C96FF87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Horizontal Straight Connector 16">
                <a:extLst>
                  <a:ext uri="{FF2B5EF4-FFF2-40B4-BE49-F238E27FC236}">
                    <a16:creationId xmlns:a16="http://schemas.microsoft.com/office/drawing/2014/main" id="{B6251BD3-7C76-6B4F-8005-6834423E3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Horizontal Straight Connector 15">
                <a:extLst>
                  <a:ext uri="{FF2B5EF4-FFF2-40B4-BE49-F238E27FC236}">
                    <a16:creationId xmlns:a16="http://schemas.microsoft.com/office/drawing/2014/main" id="{BEE2325B-AB22-D54B-B25B-B16620C4C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Horizontal Straight Connector 14">
                <a:extLst>
                  <a:ext uri="{FF2B5EF4-FFF2-40B4-BE49-F238E27FC236}">
                    <a16:creationId xmlns:a16="http://schemas.microsoft.com/office/drawing/2014/main" id="{28B7F9A1-A7BA-D44B-9941-62D1DDA549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Horizontal Straight Connector 13">
                <a:extLst>
                  <a:ext uri="{FF2B5EF4-FFF2-40B4-BE49-F238E27FC236}">
                    <a16:creationId xmlns:a16="http://schemas.microsoft.com/office/drawing/2014/main" id="{BE9DFF17-D3BF-614E-956C-9FB012D79D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uppieren 164">
              <a:extLst>
                <a:ext uri="{FF2B5EF4-FFF2-40B4-BE49-F238E27FC236}">
                  <a16:creationId xmlns:a16="http://schemas.microsoft.com/office/drawing/2014/main" id="{7D1ABDC6-9E04-6544-AC18-093AF4617A00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66" name="Horizontal Straight Connector 16">
                <a:extLst>
                  <a:ext uri="{FF2B5EF4-FFF2-40B4-BE49-F238E27FC236}">
                    <a16:creationId xmlns:a16="http://schemas.microsoft.com/office/drawing/2014/main" id="{3C047F08-356F-FA47-B543-4159582CE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0">
                <a:extLst>
                  <a:ext uri="{FF2B5EF4-FFF2-40B4-BE49-F238E27FC236}">
                    <a16:creationId xmlns:a16="http://schemas.microsoft.com/office/drawing/2014/main" id="{A33A519B-AA1E-D546-8212-2BD2D92877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8" name="Horizontal Straight Connector 10">
                <a:extLst>
                  <a:ext uri="{FF2B5EF4-FFF2-40B4-BE49-F238E27FC236}">
                    <a16:creationId xmlns:a16="http://schemas.microsoft.com/office/drawing/2014/main" id="{B685B623-828F-554F-A9B4-E6619B5ECC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Horizontal Straight Connector 11">
                <a:extLst>
                  <a:ext uri="{FF2B5EF4-FFF2-40B4-BE49-F238E27FC236}">
                    <a16:creationId xmlns:a16="http://schemas.microsoft.com/office/drawing/2014/main" id="{AC99F952-FEE2-4C48-A476-2957C18483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Horizontal Straight Connector 12">
                <a:extLst>
                  <a:ext uri="{FF2B5EF4-FFF2-40B4-BE49-F238E27FC236}">
                    <a16:creationId xmlns:a16="http://schemas.microsoft.com/office/drawing/2014/main" id="{54A91BCD-A98C-BF40-B72F-7B609797B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Horizontal Straight Connector 16">
                <a:extLst>
                  <a:ext uri="{FF2B5EF4-FFF2-40B4-BE49-F238E27FC236}">
                    <a16:creationId xmlns:a16="http://schemas.microsoft.com/office/drawing/2014/main" id="{62F8AC7E-E894-0C41-9CC8-3A23D20035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Horizontal Straight Connector 16">
                <a:extLst>
                  <a:ext uri="{FF2B5EF4-FFF2-40B4-BE49-F238E27FC236}">
                    <a16:creationId xmlns:a16="http://schemas.microsoft.com/office/drawing/2014/main" id="{8AAA49D7-897D-2140-BF37-E9BEC90C78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Horizontal Straight Connector 15">
                <a:extLst>
                  <a:ext uri="{FF2B5EF4-FFF2-40B4-BE49-F238E27FC236}">
                    <a16:creationId xmlns:a16="http://schemas.microsoft.com/office/drawing/2014/main" id="{25ECE4B6-E66E-AE47-83E7-3B7D0CEBF7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Horizontal Straight Connector 14">
                <a:extLst>
                  <a:ext uri="{FF2B5EF4-FFF2-40B4-BE49-F238E27FC236}">
                    <a16:creationId xmlns:a16="http://schemas.microsoft.com/office/drawing/2014/main" id="{76792988-1B8B-774A-A4E9-19F3D945F6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Horizontal Straight Connector 13">
                <a:extLst>
                  <a:ext uri="{FF2B5EF4-FFF2-40B4-BE49-F238E27FC236}">
                    <a16:creationId xmlns:a16="http://schemas.microsoft.com/office/drawing/2014/main" id="{066DA73D-254B-884E-96A9-97A20D78A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7666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96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8" r:id="rId14"/>
    <p:sldLayoutId id="2147483839" r:id="rId15"/>
    <p:sldLayoutId id="2147483840" r:id="rId16"/>
    <p:sldLayoutId id="2147483841" r:id="rId17"/>
    <p:sldLayoutId id="2147483842" r:id="rId18"/>
    <p:sldLayoutId id="2147483843" r:id="rId19"/>
    <p:sldLayoutId id="2147483959" r:id="rId20"/>
    <p:sldLayoutId id="2147483845" r:id="rId21"/>
    <p:sldLayoutId id="2147483846" r:id="rId22"/>
    <p:sldLayoutId id="2147483847" r:id="rId23"/>
    <p:sldLayoutId id="2147483848" r:id="rId24"/>
    <p:sldLayoutId id="2147483849" r:id="rId25"/>
    <p:sldLayoutId id="2147483850" r:id="rId26"/>
    <p:sldLayoutId id="2147483851" r:id="rId27"/>
    <p:sldLayoutId id="2147483852" r:id="rId28"/>
    <p:sldLayoutId id="2147483853" r:id="rId29"/>
    <p:sldLayoutId id="2147483854" r:id="rId30"/>
    <p:sldLayoutId id="2147483855" r:id="rId31"/>
    <p:sldLayoutId id="2147483856" r:id="rId32"/>
    <p:sldLayoutId id="2147483857" r:id="rId33"/>
    <p:sldLayoutId id="2147483963" r:id="rId34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</a:t>
            </a:r>
            <a:r>
              <a:rPr lang="en-US" dirty="0" err="1"/>
              <a:t>iX</a:t>
            </a:r>
            <a:r>
              <a:rPr lang="en-US" dirty="0"/>
              <a:t> / ©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B8049A-E608-E94B-93AC-AB1D220ABF6E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44" name="Gruppieren 143">
              <a:extLst>
                <a:ext uri="{FF2B5EF4-FFF2-40B4-BE49-F238E27FC236}">
                  <a16:creationId xmlns:a16="http://schemas.microsoft.com/office/drawing/2014/main" id="{3C6CF6D5-2143-6447-9054-421CEA612AE4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79" name="Gerade Verbindung 178">
                <a:extLst>
                  <a:ext uri="{FF2B5EF4-FFF2-40B4-BE49-F238E27FC236}">
                    <a16:creationId xmlns:a16="http://schemas.microsoft.com/office/drawing/2014/main" id="{EFD8502F-5C06-434C-AB9E-0F009E0D60E3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Gerade Verbindung 179">
                <a:extLst>
                  <a:ext uri="{FF2B5EF4-FFF2-40B4-BE49-F238E27FC236}">
                    <a16:creationId xmlns:a16="http://schemas.microsoft.com/office/drawing/2014/main" id="{25415D30-1554-7D46-A0EE-F719346FEE23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Gerade Verbindung 180">
                <a:extLst>
                  <a:ext uri="{FF2B5EF4-FFF2-40B4-BE49-F238E27FC236}">
                    <a16:creationId xmlns:a16="http://schemas.microsoft.com/office/drawing/2014/main" id="{A169A71F-A667-0548-850A-4608703A44FA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Gerade Verbindung 181">
                <a:extLst>
                  <a:ext uri="{FF2B5EF4-FFF2-40B4-BE49-F238E27FC236}">
                    <a16:creationId xmlns:a16="http://schemas.microsoft.com/office/drawing/2014/main" id="{10CD7531-ACFF-2B46-9AA7-E0A3DEA9B209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Gerade Verbindung 182">
                <a:extLst>
                  <a:ext uri="{FF2B5EF4-FFF2-40B4-BE49-F238E27FC236}">
                    <a16:creationId xmlns:a16="http://schemas.microsoft.com/office/drawing/2014/main" id="{29CCCD32-C255-BD4F-93A2-3E66A0B211CC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Gerade Verbindung 183">
                <a:extLst>
                  <a:ext uri="{FF2B5EF4-FFF2-40B4-BE49-F238E27FC236}">
                    <a16:creationId xmlns:a16="http://schemas.microsoft.com/office/drawing/2014/main" id="{04F11143-4697-0048-BCA0-EBD047BBFD9D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Gerade Verbindung 184">
                <a:extLst>
                  <a:ext uri="{FF2B5EF4-FFF2-40B4-BE49-F238E27FC236}">
                    <a16:creationId xmlns:a16="http://schemas.microsoft.com/office/drawing/2014/main" id="{D4C1CBF1-1BEE-C248-87C8-15DB6248E7B9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4E19612D-5504-E549-B2F9-FEEB88D24213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2651F952-C4C9-2A43-A5BD-4F38B40FDDD2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A4FCBA5F-B658-1F4B-A734-D8467748C60F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BC022268-CE84-9541-A9A9-D967A13A73A3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uppieren 144">
              <a:extLst>
                <a:ext uri="{FF2B5EF4-FFF2-40B4-BE49-F238E27FC236}">
                  <a16:creationId xmlns:a16="http://schemas.microsoft.com/office/drawing/2014/main" id="{F3C9FEAF-3835-B144-B7A8-4A9E262398CB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68" name="Gerade Verbindung 167">
                <a:extLst>
                  <a:ext uri="{FF2B5EF4-FFF2-40B4-BE49-F238E27FC236}">
                    <a16:creationId xmlns:a16="http://schemas.microsoft.com/office/drawing/2014/main" id="{71DC7346-805E-DA49-B2E1-52260842B904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Gerade Verbindung 168">
                <a:extLst>
                  <a:ext uri="{FF2B5EF4-FFF2-40B4-BE49-F238E27FC236}">
                    <a16:creationId xmlns:a16="http://schemas.microsoft.com/office/drawing/2014/main" id="{163500B1-77AC-E148-99C5-4813D4592A84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Gerade Verbindung 169">
                <a:extLst>
                  <a:ext uri="{FF2B5EF4-FFF2-40B4-BE49-F238E27FC236}">
                    <a16:creationId xmlns:a16="http://schemas.microsoft.com/office/drawing/2014/main" id="{E446BC97-03FC-E242-9405-79A4CD2604EB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Gerade Verbindung 170">
                <a:extLst>
                  <a:ext uri="{FF2B5EF4-FFF2-40B4-BE49-F238E27FC236}">
                    <a16:creationId xmlns:a16="http://schemas.microsoft.com/office/drawing/2014/main" id="{B01DB382-3D6A-5E4F-A41F-FB6F93F177B3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Gerade Verbindung 171">
                <a:extLst>
                  <a:ext uri="{FF2B5EF4-FFF2-40B4-BE49-F238E27FC236}">
                    <a16:creationId xmlns:a16="http://schemas.microsoft.com/office/drawing/2014/main" id="{73053A4B-E325-9048-A617-895808B6D88E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Gerade Verbindung 172">
                <a:extLst>
                  <a:ext uri="{FF2B5EF4-FFF2-40B4-BE49-F238E27FC236}">
                    <a16:creationId xmlns:a16="http://schemas.microsoft.com/office/drawing/2014/main" id="{4BEEC180-9533-5A4B-AC71-69C8E45D80DE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Gerade Verbindung 173">
                <a:extLst>
                  <a:ext uri="{FF2B5EF4-FFF2-40B4-BE49-F238E27FC236}">
                    <a16:creationId xmlns:a16="http://schemas.microsoft.com/office/drawing/2014/main" id="{9720C15B-D678-424D-B5A3-45CEAB910784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Gerade Verbindung 174">
                <a:extLst>
                  <a:ext uri="{FF2B5EF4-FFF2-40B4-BE49-F238E27FC236}">
                    <a16:creationId xmlns:a16="http://schemas.microsoft.com/office/drawing/2014/main" id="{CB9E0F6E-82E5-A844-8B2C-6EC8220A95FB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6" name="Gerade Verbindung 175">
                <a:extLst>
                  <a:ext uri="{FF2B5EF4-FFF2-40B4-BE49-F238E27FC236}">
                    <a16:creationId xmlns:a16="http://schemas.microsoft.com/office/drawing/2014/main" id="{EA8751EF-B742-7A46-BA02-320FA0BBA349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Gerade Verbindung 176">
                <a:extLst>
                  <a:ext uri="{FF2B5EF4-FFF2-40B4-BE49-F238E27FC236}">
                    <a16:creationId xmlns:a16="http://schemas.microsoft.com/office/drawing/2014/main" id="{AC8E80B5-1259-F042-8710-C92A6F92824E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Gerade Verbindung 177">
                <a:extLst>
                  <a:ext uri="{FF2B5EF4-FFF2-40B4-BE49-F238E27FC236}">
                    <a16:creationId xmlns:a16="http://schemas.microsoft.com/office/drawing/2014/main" id="{68CF6EA1-83B5-B246-8620-85D45E36E202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5A042133-23D0-7644-ADF9-A6B6809AA7BC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58" name="Horizontal Straight Connector 16">
                <a:extLst>
                  <a:ext uri="{FF2B5EF4-FFF2-40B4-BE49-F238E27FC236}">
                    <a16:creationId xmlns:a16="http://schemas.microsoft.com/office/drawing/2014/main" id="{C1A47C87-59B4-5F46-8B23-8A64BFF41C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Horizontal Straight Connector 10">
                <a:extLst>
                  <a:ext uri="{FF2B5EF4-FFF2-40B4-BE49-F238E27FC236}">
                    <a16:creationId xmlns:a16="http://schemas.microsoft.com/office/drawing/2014/main" id="{EB7594F9-4879-814D-BB09-7FBA7D208D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Horizontal Straight Connector 10">
                <a:extLst>
                  <a:ext uri="{FF2B5EF4-FFF2-40B4-BE49-F238E27FC236}">
                    <a16:creationId xmlns:a16="http://schemas.microsoft.com/office/drawing/2014/main" id="{3BCC709E-D0D3-5D4E-8CA0-FDAFBB56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Horizontal Straight Connector 11">
                <a:extLst>
                  <a:ext uri="{FF2B5EF4-FFF2-40B4-BE49-F238E27FC236}">
                    <a16:creationId xmlns:a16="http://schemas.microsoft.com/office/drawing/2014/main" id="{822D2E19-41EC-E244-AC99-32DE4A2FE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Horizontal Straight Connector 12">
                <a:extLst>
                  <a:ext uri="{FF2B5EF4-FFF2-40B4-BE49-F238E27FC236}">
                    <a16:creationId xmlns:a16="http://schemas.microsoft.com/office/drawing/2014/main" id="{AE866CF1-1E1D-C747-89C4-60EB9D6C3E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Horizontal Straight Connector 16">
                <a:extLst>
                  <a:ext uri="{FF2B5EF4-FFF2-40B4-BE49-F238E27FC236}">
                    <a16:creationId xmlns:a16="http://schemas.microsoft.com/office/drawing/2014/main" id="{4E35CFF8-9755-104E-B42E-FF4BD07A3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Horizontal Straight Connector 16">
                <a:extLst>
                  <a:ext uri="{FF2B5EF4-FFF2-40B4-BE49-F238E27FC236}">
                    <a16:creationId xmlns:a16="http://schemas.microsoft.com/office/drawing/2014/main" id="{8214F468-F981-A148-B880-E43BDA8615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5" name="Horizontal Straight Connector 15">
                <a:extLst>
                  <a:ext uri="{FF2B5EF4-FFF2-40B4-BE49-F238E27FC236}">
                    <a16:creationId xmlns:a16="http://schemas.microsoft.com/office/drawing/2014/main" id="{2DF11FF3-B0A8-8348-895D-3D905BEC3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6" name="Horizontal Straight Connector 14">
                <a:extLst>
                  <a:ext uri="{FF2B5EF4-FFF2-40B4-BE49-F238E27FC236}">
                    <a16:creationId xmlns:a16="http://schemas.microsoft.com/office/drawing/2014/main" id="{16715DB6-41E2-3A46-8299-DAE52BF2B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3">
                <a:extLst>
                  <a:ext uri="{FF2B5EF4-FFF2-40B4-BE49-F238E27FC236}">
                    <a16:creationId xmlns:a16="http://schemas.microsoft.com/office/drawing/2014/main" id="{D1CC8D57-B2E6-124C-AF33-A5C15F7821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2FC6043A-9191-E844-9084-A670E53961A9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48" name="Horizontal Straight Connector 16">
                <a:extLst>
                  <a:ext uri="{FF2B5EF4-FFF2-40B4-BE49-F238E27FC236}">
                    <a16:creationId xmlns:a16="http://schemas.microsoft.com/office/drawing/2014/main" id="{D3C16E6C-972B-D442-9711-454607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9" name="Horizontal Straight Connector 10">
                <a:extLst>
                  <a:ext uri="{FF2B5EF4-FFF2-40B4-BE49-F238E27FC236}">
                    <a16:creationId xmlns:a16="http://schemas.microsoft.com/office/drawing/2014/main" id="{4C5547D0-06E9-E64A-86A2-DBC0B0ABC8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Horizontal Straight Connector 10">
                <a:extLst>
                  <a:ext uri="{FF2B5EF4-FFF2-40B4-BE49-F238E27FC236}">
                    <a16:creationId xmlns:a16="http://schemas.microsoft.com/office/drawing/2014/main" id="{CB23057D-BC48-D944-83D8-FCFDD5FC57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Horizontal Straight Connector 11">
                <a:extLst>
                  <a:ext uri="{FF2B5EF4-FFF2-40B4-BE49-F238E27FC236}">
                    <a16:creationId xmlns:a16="http://schemas.microsoft.com/office/drawing/2014/main" id="{EFCCC9D9-3F96-CE45-9E13-71BF2E9EF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Horizontal Straight Connector 12">
                <a:extLst>
                  <a:ext uri="{FF2B5EF4-FFF2-40B4-BE49-F238E27FC236}">
                    <a16:creationId xmlns:a16="http://schemas.microsoft.com/office/drawing/2014/main" id="{3231C9A4-B97D-F741-BE84-CF2158C842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Horizontal Straight Connector 16">
                <a:extLst>
                  <a:ext uri="{FF2B5EF4-FFF2-40B4-BE49-F238E27FC236}">
                    <a16:creationId xmlns:a16="http://schemas.microsoft.com/office/drawing/2014/main" id="{51887282-22CA-4E41-8EAD-C81B8AE146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Horizontal Straight Connector 16">
                <a:extLst>
                  <a:ext uri="{FF2B5EF4-FFF2-40B4-BE49-F238E27FC236}">
                    <a16:creationId xmlns:a16="http://schemas.microsoft.com/office/drawing/2014/main" id="{EA1DADFB-197A-514B-B39E-172C3D9C39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Horizontal Straight Connector 15">
                <a:extLst>
                  <a:ext uri="{FF2B5EF4-FFF2-40B4-BE49-F238E27FC236}">
                    <a16:creationId xmlns:a16="http://schemas.microsoft.com/office/drawing/2014/main" id="{7D6FB0D4-67E1-1B49-883B-8482AAF104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Horizontal Straight Connector 14">
                <a:extLst>
                  <a:ext uri="{FF2B5EF4-FFF2-40B4-BE49-F238E27FC236}">
                    <a16:creationId xmlns:a16="http://schemas.microsoft.com/office/drawing/2014/main" id="{13279F86-06FF-1344-8584-236692C71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Horizontal Straight Connector 13">
                <a:extLst>
                  <a:ext uri="{FF2B5EF4-FFF2-40B4-BE49-F238E27FC236}">
                    <a16:creationId xmlns:a16="http://schemas.microsoft.com/office/drawing/2014/main" id="{69085AA8-F44E-9749-942D-7D9482ECC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099788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966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  <p:sldLayoutId id="2147483875" r:id="rId18"/>
    <p:sldLayoutId id="2147483876" r:id="rId19"/>
    <p:sldLayoutId id="2147483958" r:id="rId20"/>
    <p:sldLayoutId id="2147483878" r:id="rId21"/>
    <p:sldLayoutId id="2147483879" r:id="rId22"/>
    <p:sldLayoutId id="2147483880" r:id="rId23"/>
    <p:sldLayoutId id="2147483881" r:id="rId24"/>
    <p:sldLayoutId id="2147483882" r:id="rId25"/>
    <p:sldLayoutId id="2147483883" r:id="rId26"/>
    <p:sldLayoutId id="2147483884" r:id="rId27"/>
    <p:sldLayoutId id="2147483885" r:id="rId28"/>
    <p:sldLayoutId id="2147483886" r:id="rId29"/>
    <p:sldLayoutId id="2147483887" r:id="rId30"/>
    <p:sldLayoutId id="2147483888" r:id="rId31"/>
    <p:sldLayoutId id="2147483889" r:id="rId32"/>
    <p:sldLayoutId id="2147483890" r:id="rId33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9321BC-E9DC-C34F-BF8F-1E8BFF116328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44" name="Gruppieren 143">
              <a:extLst>
                <a:ext uri="{FF2B5EF4-FFF2-40B4-BE49-F238E27FC236}">
                  <a16:creationId xmlns:a16="http://schemas.microsoft.com/office/drawing/2014/main" id="{D0121504-6A32-A049-B7A0-C7490D97BD3B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79" name="Gerade Verbindung 178">
                <a:extLst>
                  <a:ext uri="{FF2B5EF4-FFF2-40B4-BE49-F238E27FC236}">
                    <a16:creationId xmlns:a16="http://schemas.microsoft.com/office/drawing/2014/main" id="{3A3017CD-78E1-234E-9AC3-6A4F8F77E1C9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Gerade Verbindung 179">
                <a:extLst>
                  <a:ext uri="{FF2B5EF4-FFF2-40B4-BE49-F238E27FC236}">
                    <a16:creationId xmlns:a16="http://schemas.microsoft.com/office/drawing/2014/main" id="{37EF54C6-FD3D-9C48-8BCE-77EA1F01D517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Gerade Verbindung 180">
                <a:extLst>
                  <a:ext uri="{FF2B5EF4-FFF2-40B4-BE49-F238E27FC236}">
                    <a16:creationId xmlns:a16="http://schemas.microsoft.com/office/drawing/2014/main" id="{12A08FBE-F0A6-8945-94E0-607597F14FD4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Gerade Verbindung 181">
                <a:extLst>
                  <a:ext uri="{FF2B5EF4-FFF2-40B4-BE49-F238E27FC236}">
                    <a16:creationId xmlns:a16="http://schemas.microsoft.com/office/drawing/2014/main" id="{B0AA6DC3-BDFC-4647-B5CD-082DF594E431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Gerade Verbindung 182">
                <a:extLst>
                  <a:ext uri="{FF2B5EF4-FFF2-40B4-BE49-F238E27FC236}">
                    <a16:creationId xmlns:a16="http://schemas.microsoft.com/office/drawing/2014/main" id="{CD0E393E-E0EC-F445-832A-14980A60B555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Gerade Verbindung 183">
                <a:extLst>
                  <a:ext uri="{FF2B5EF4-FFF2-40B4-BE49-F238E27FC236}">
                    <a16:creationId xmlns:a16="http://schemas.microsoft.com/office/drawing/2014/main" id="{0920113C-AB8C-494F-A2AD-B1F164EB2A15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Gerade Verbindung 184">
                <a:extLst>
                  <a:ext uri="{FF2B5EF4-FFF2-40B4-BE49-F238E27FC236}">
                    <a16:creationId xmlns:a16="http://schemas.microsoft.com/office/drawing/2014/main" id="{F3E9502F-F673-CF45-8AD4-6C720D74A3B9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E5DA5203-6DFE-284E-A0A5-C21A2AD960E6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6479BD40-0D1F-334D-957C-19B463969527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2E7509A6-5555-AA44-9A69-D3A2A5F61F26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F618F4A4-4BCF-9949-81FF-19CD9F899520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uppieren 144">
              <a:extLst>
                <a:ext uri="{FF2B5EF4-FFF2-40B4-BE49-F238E27FC236}">
                  <a16:creationId xmlns:a16="http://schemas.microsoft.com/office/drawing/2014/main" id="{D057CDBE-9D39-A24B-9164-0DE1A9C384F8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68" name="Gerade Verbindung 167">
                <a:extLst>
                  <a:ext uri="{FF2B5EF4-FFF2-40B4-BE49-F238E27FC236}">
                    <a16:creationId xmlns:a16="http://schemas.microsoft.com/office/drawing/2014/main" id="{5C07EB55-D13F-B342-81FA-31E0619C548F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Gerade Verbindung 168">
                <a:extLst>
                  <a:ext uri="{FF2B5EF4-FFF2-40B4-BE49-F238E27FC236}">
                    <a16:creationId xmlns:a16="http://schemas.microsoft.com/office/drawing/2014/main" id="{1B6E0DCE-C34A-3044-BDBC-F662877585B9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Gerade Verbindung 169">
                <a:extLst>
                  <a:ext uri="{FF2B5EF4-FFF2-40B4-BE49-F238E27FC236}">
                    <a16:creationId xmlns:a16="http://schemas.microsoft.com/office/drawing/2014/main" id="{23333A40-4478-F84C-BCF6-168781472096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Gerade Verbindung 170">
                <a:extLst>
                  <a:ext uri="{FF2B5EF4-FFF2-40B4-BE49-F238E27FC236}">
                    <a16:creationId xmlns:a16="http://schemas.microsoft.com/office/drawing/2014/main" id="{3379B017-54E2-194C-B47E-C794A37559E7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Gerade Verbindung 171">
                <a:extLst>
                  <a:ext uri="{FF2B5EF4-FFF2-40B4-BE49-F238E27FC236}">
                    <a16:creationId xmlns:a16="http://schemas.microsoft.com/office/drawing/2014/main" id="{10675F51-A5D8-844A-9D34-66E00220FA64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Gerade Verbindung 172">
                <a:extLst>
                  <a:ext uri="{FF2B5EF4-FFF2-40B4-BE49-F238E27FC236}">
                    <a16:creationId xmlns:a16="http://schemas.microsoft.com/office/drawing/2014/main" id="{0C421212-92FA-7644-B0BF-96347905A509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Gerade Verbindung 173">
                <a:extLst>
                  <a:ext uri="{FF2B5EF4-FFF2-40B4-BE49-F238E27FC236}">
                    <a16:creationId xmlns:a16="http://schemas.microsoft.com/office/drawing/2014/main" id="{F4810A0F-9755-194C-ACEF-795FD5146C48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Gerade Verbindung 174">
                <a:extLst>
                  <a:ext uri="{FF2B5EF4-FFF2-40B4-BE49-F238E27FC236}">
                    <a16:creationId xmlns:a16="http://schemas.microsoft.com/office/drawing/2014/main" id="{46E891B3-70D9-5F42-81FF-CAA62E77EB8E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6" name="Gerade Verbindung 175">
                <a:extLst>
                  <a:ext uri="{FF2B5EF4-FFF2-40B4-BE49-F238E27FC236}">
                    <a16:creationId xmlns:a16="http://schemas.microsoft.com/office/drawing/2014/main" id="{468371D4-D7A7-6E4B-9F26-DEEBF0DEF4E9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Gerade Verbindung 176">
                <a:extLst>
                  <a:ext uri="{FF2B5EF4-FFF2-40B4-BE49-F238E27FC236}">
                    <a16:creationId xmlns:a16="http://schemas.microsoft.com/office/drawing/2014/main" id="{D67C5B8F-3F9B-DF46-B877-E4C4EC8E496E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Gerade Verbindung 177">
                <a:extLst>
                  <a:ext uri="{FF2B5EF4-FFF2-40B4-BE49-F238E27FC236}">
                    <a16:creationId xmlns:a16="http://schemas.microsoft.com/office/drawing/2014/main" id="{70D3E3D5-1E41-C944-B8E3-5598A4449E42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43DB818D-26AB-184C-B149-BCE0E41EF004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58" name="Horizontal Straight Connector 16">
                <a:extLst>
                  <a:ext uri="{FF2B5EF4-FFF2-40B4-BE49-F238E27FC236}">
                    <a16:creationId xmlns:a16="http://schemas.microsoft.com/office/drawing/2014/main" id="{A41A793E-D36C-764A-BBD0-DF398B37EF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Horizontal Straight Connector 10">
                <a:extLst>
                  <a:ext uri="{FF2B5EF4-FFF2-40B4-BE49-F238E27FC236}">
                    <a16:creationId xmlns:a16="http://schemas.microsoft.com/office/drawing/2014/main" id="{C20071E6-48A6-9841-AB9B-E21CE9271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Horizontal Straight Connector 10">
                <a:extLst>
                  <a:ext uri="{FF2B5EF4-FFF2-40B4-BE49-F238E27FC236}">
                    <a16:creationId xmlns:a16="http://schemas.microsoft.com/office/drawing/2014/main" id="{4DE2B850-DA24-FD46-8459-02319F75FB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Horizontal Straight Connector 11">
                <a:extLst>
                  <a:ext uri="{FF2B5EF4-FFF2-40B4-BE49-F238E27FC236}">
                    <a16:creationId xmlns:a16="http://schemas.microsoft.com/office/drawing/2014/main" id="{D7AA2E0D-69E3-B64C-A6F0-CCEF35411F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Horizontal Straight Connector 12">
                <a:extLst>
                  <a:ext uri="{FF2B5EF4-FFF2-40B4-BE49-F238E27FC236}">
                    <a16:creationId xmlns:a16="http://schemas.microsoft.com/office/drawing/2014/main" id="{FB4A337C-8D19-6D47-BCDA-164C3B4A6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Horizontal Straight Connector 16">
                <a:extLst>
                  <a:ext uri="{FF2B5EF4-FFF2-40B4-BE49-F238E27FC236}">
                    <a16:creationId xmlns:a16="http://schemas.microsoft.com/office/drawing/2014/main" id="{8B6BD3B0-B69E-464C-9DC4-DBFFE97055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Horizontal Straight Connector 16">
                <a:extLst>
                  <a:ext uri="{FF2B5EF4-FFF2-40B4-BE49-F238E27FC236}">
                    <a16:creationId xmlns:a16="http://schemas.microsoft.com/office/drawing/2014/main" id="{909E4CE2-974B-9546-8AF4-39A464E271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5" name="Horizontal Straight Connector 15">
                <a:extLst>
                  <a:ext uri="{FF2B5EF4-FFF2-40B4-BE49-F238E27FC236}">
                    <a16:creationId xmlns:a16="http://schemas.microsoft.com/office/drawing/2014/main" id="{34D1B956-003A-514E-8972-134A91E0EB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6" name="Horizontal Straight Connector 14">
                <a:extLst>
                  <a:ext uri="{FF2B5EF4-FFF2-40B4-BE49-F238E27FC236}">
                    <a16:creationId xmlns:a16="http://schemas.microsoft.com/office/drawing/2014/main" id="{8A58D9B1-CDE2-8446-8E24-F56788D2E7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3">
                <a:extLst>
                  <a:ext uri="{FF2B5EF4-FFF2-40B4-BE49-F238E27FC236}">
                    <a16:creationId xmlns:a16="http://schemas.microsoft.com/office/drawing/2014/main" id="{556A3482-CCDE-AB4A-A926-E5F1CE0251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65C6F1CA-9129-7447-A941-67866E445453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48" name="Horizontal Straight Connector 16">
                <a:extLst>
                  <a:ext uri="{FF2B5EF4-FFF2-40B4-BE49-F238E27FC236}">
                    <a16:creationId xmlns:a16="http://schemas.microsoft.com/office/drawing/2014/main" id="{CDAAC474-A3F8-614E-BA13-75BFDF8BB8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9" name="Horizontal Straight Connector 10">
                <a:extLst>
                  <a:ext uri="{FF2B5EF4-FFF2-40B4-BE49-F238E27FC236}">
                    <a16:creationId xmlns:a16="http://schemas.microsoft.com/office/drawing/2014/main" id="{22235FA3-44E1-D84B-92C1-31A0A0FD6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Horizontal Straight Connector 10">
                <a:extLst>
                  <a:ext uri="{FF2B5EF4-FFF2-40B4-BE49-F238E27FC236}">
                    <a16:creationId xmlns:a16="http://schemas.microsoft.com/office/drawing/2014/main" id="{AA11E800-2B08-EA42-BFD4-E340CB045B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Horizontal Straight Connector 11">
                <a:extLst>
                  <a:ext uri="{FF2B5EF4-FFF2-40B4-BE49-F238E27FC236}">
                    <a16:creationId xmlns:a16="http://schemas.microsoft.com/office/drawing/2014/main" id="{3672B677-363F-6043-A511-40BA6CD1EA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Horizontal Straight Connector 12">
                <a:extLst>
                  <a:ext uri="{FF2B5EF4-FFF2-40B4-BE49-F238E27FC236}">
                    <a16:creationId xmlns:a16="http://schemas.microsoft.com/office/drawing/2014/main" id="{B5A59E67-5E65-DF4A-BD18-0785E42C12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Horizontal Straight Connector 16">
                <a:extLst>
                  <a:ext uri="{FF2B5EF4-FFF2-40B4-BE49-F238E27FC236}">
                    <a16:creationId xmlns:a16="http://schemas.microsoft.com/office/drawing/2014/main" id="{9D42AD1E-8E11-FB44-9DEA-DD9D7B23F0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Horizontal Straight Connector 16">
                <a:extLst>
                  <a:ext uri="{FF2B5EF4-FFF2-40B4-BE49-F238E27FC236}">
                    <a16:creationId xmlns:a16="http://schemas.microsoft.com/office/drawing/2014/main" id="{9FCEB0D0-606B-F44A-A4A8-8716F64D08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Horizontal Straight Connector 15">
                <a:extLst>
                  <a:ext uri="{FF2B5EF4-FFF2-40B4-BE49-F238E27FC236}">
                    <a16:creationId xmlns:a16="http://schemas.microsoft.com/office/drawing/2014/main" id="{B96D8A35-D3DF-024C-9819-2C27F05A1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Horizontal Straight Connector 14">
                <a:extLst>
                  <a:ext uri="{FF2B5EF4-FFF2-40B4-BE49-F238E27FC236}">
                    <a16:creationId xmlns:a16="http://schemas.microsoft.com/office/drawing/2014/main" id="{02D7FD82-041D-2F4E-8626-3E248891DF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Horizontal Straight Connector 13">
                <a:extLst>
                  <a:ext uri="{FF2B5EF4-FFF2-40B4-BE49-F238E27FC236}">
                    <a16:creationId xmlns:a16="http://schemas.microsoft.com/office/drawing/2014/main" id="{08680A50-F7B9-7845-B25E-958DF21D76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967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  <p:sldLayoutId id="2147483902" r:id="rId12"/>
    <p:sldLayoutId id="2147483903" r:id="rId13"/>
    <p:sldLayoutId id="2147483904" r:id="rId14"/>
    <p:sldLayoutId id="2147483905" r:id="rId15"/>
    <p:sldLayoutId id="2147483906" r:id="rId16"/>
    <p:sldLayoutId id="2147483907" r:id="rId17"/>
    <p:sldLayoutId id="2147483908" r:id="rId18"/>
    <p:sldLayoutId id="2147483909" r:id="rId19"/>
    <p:sldLayoutId id="2147483910" r:id="rId20"/>
    <p:sldLayoutId id="2147483911" r:id="rId21"/>
    <p:sldLayoutId id="2147483912" r:id="rId22"/>
    <p:sldLayoutId id="2147483913" r:id="rId23"/>
    <p:sldLayoutId id="2147483914" r:id="rId24"/>
    <p:sldLayoutId id="2147483915" r:id="rId25"/>
    <p:sldLayoutId id="2147483916" r:id="rId26"/>
    <p:sldLayoutId id="2147483960" r:id="rId27"/>
    <p:sldLayoutId id="2147483917" r:id="rId28"/>
    <p:sldLayoutId id="2147483918" r:id="rId29"/>
    <p:sldLayoutId id="2147483919" r:id="rId30"/>
    <p:sldLayoutId id="2147483920" r:id="rId31"/>
    <p:sldLayoutId id="2147483921" r:id="rId32"/>
    <p:sldLayoutId id="2147483922" r:id="rId33"/>
    <p:sldLayoutId id="2147483923" r:id="rId34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2800" baseline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9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7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cx.io/" TargetMode="External"/><Relationship Id="rId2" Type="http://schemas.openxmlformats.org/officeDocument/2006/relationships/hyperlink" Target="https://validator.w3.org/" TargetMode="External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28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7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7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7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7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7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7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7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dn/learning-area/blob/master/html/introduction-to-html/html-text-formatting/text-start.html" TargetMode="External"/><Relationship Id="rId1" Type="http://schemas.openxmlformats.org/officeDocument/2006/relationships/slideLayout" Target="../slideLayouts/slideLayout8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ML/Element#inline_text_semantics" TargetMode="External"/><Relationship Id="rId1" Type="http://schemas.openxmlformats.org/officeDocument/2006/relationships/slideLayout" Target="../slideLayouts/slideLayout7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7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7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7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7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7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7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iff"/><Relationship Id="rId1" Type="http://schemas.openxmlformats.org/officeDocument/2006/relationships/slideLayout" Target="../slideLayouts/slideLayout7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HTML/Introduction_to_HTML/Marking_up_a_letter" TargetMode="External"/><Relationship Id="rId2" Type="http://schemas.openxmlformats.org/officeDocument/2006/relationships/hyperlink" Target="https://github.com/mdn/learning-area/blob/master/html/introduction-to-html/marking-up-a-letter-start/letter-text.txt" TargetMode="External"/><Relationship Id="rId1" Type="http://schemas.openxmlformats.org/officeDocument/2006/relationships/slideLayout" Target="../slideLayouts/slideLayout8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tiff"/><Relationship Id="rId1" Type="http://schemas.openxmlformats.org/officeDocument/2006/relationships/slideLayout" Target="../slideLayouts/slideLayout7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tiff"/><Relationship Id="rId1" Type="http://schemas.openxmlformats.org/officeDocument/2006/relationships/slideLayout" Target="../slideLayouts/slideLayout7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tiff"/><Relationship Id="rId1" Type="http://schemas.openxmlformats.org/officeDocument/2006/relationships/slideLayout" Target="../slideLayouts/slideLayout7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tiff"/><Relationship Id="rId1" Type="http://schemas.openxmlformats.org/officeDocument/2006/relationships/slideLayout" Target="../slideLayouts/slideLayout7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7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7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tiff"/><Relationship Id="rId1" Type="http://schemas.openxmlformats.org/officeDocument/2006/relationships/slideLayout" Target="../slideLayouts/slideLayout7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blizzard.com/en-us" TargetMode="External"/><Relationship Id="rId2" Type="http://schemas.openxmlformats.org/officeDocument/2006/relationships/hyperlink" Target="https://develop.battle.net/" TargetMode="External"/><Relationship Id="rId1" Type="http://schemas.openxmlformats.org/officeDocument/2006/relationships/slideLayout" Target="../slideLayouts/slideLayout71.xml"/><Relationship Id="rId4" Type="http://schemas.openxmlformats.org/officeDocument/2006/relationships/hyperlink" Target="https://careers.blizzard.com/global/en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Guide/HTML/Using_HTML_sections_and_outlines" TargetMode="External"/><Relationship Id="rId7" Type="http://schemas.openxmlformats.org/officeDocument/2006/relationships/image" Target="../media/image16.svg"/><Relationship Id="rId2" Type="http://schemas.openxmlformats.org/officeDocument/2006/relationships/hyperlink" Target="https://developer.mozilla.org/en-US/docs/Web/HTML/Element#content_sectioning" TargetMode="External"/><Relationship Id="rId1" Type="http://schemas.openxmlformats.org/officeDocument/2006/relationships/slideLayout" Target="../slideLayouts/slideLayout82.xml"/><Relationship Id="rId6" Type="http://schemas.openxmlformats.org/officeDocument/2006/relationships/image" Target="../media/image56.png"/><Relationship Id="rId5" Type="http://schemas.openxmlformats.org/officeDocument/2006/relationships/hyperlink" Target="https://developer.mozilla.org/en-US/docs/Learn/HTML/Introduction_to_HTML/Document_and_website_structure" TargetMode="External"/><Relationship Id="rId4" Type="http://schemas.openxmlformats.org/officeDocument/2006/relationships/hyperlink" Target="http://html5doctor.com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3347DA9-BCE3-7B43-8D77-DBA3F7E6A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56900" y="420779"/>
            <a:ext cx="9387266" cy="938726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C873041-A0D2-034A-8344-B2CFD781A6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939781" y="4377497"/>
            <a:ext cx="4394161" cy="462242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D4450DD-0816-6948-9BCA-6F6FB69C0D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2914" y="6426200"/>
            <a:ext cx="2927267" cy="26231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31229C-B094-8547-B813-82D2D5EEA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ecx.io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Frontend Bootcamp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—</a:t>
            </a:r>
            <a:br>
              <a:rPr lang="en-US" dirty="0"/>
            </a:br>
            <a:r>
              <a:rPr lang="en-US" sz="3600" dirty="0">
                <a:solidFill>
                  <a:schemeClr val="accent1"/>
                </a:solidFill>
              </a:rPr>
              <a:t>HTML: Semantics</a:t>
            </a:r>
            <a:br>
              <a:rPr lang="en-US" sz="3600" dirty="0"/>
            </a:br>
            <a:r>
              <a:rPr lang="en-US" sz="3600" dirty="0">
                <a:solidFill>
                  <a:schemeClr val="tx1"/>
                </a:solidFill>
              </a:rPr>
              <a:t>30.06.2021.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811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Sectioning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create a section in the document </a:t>
            </a:r>
            <a:br>
              <a:rPr lang="en-US" dirty="0"/>
            </a:br>
            <a:r>
              <a:rPr lang="en-US" dirty="0"/>
              <a:t>outline.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&lt;article&gt;</a:t>
            </a:r>
            <a:br>
              <a:rPr lang="en-US" dirty="0"/>
            </a:br>
            <a:r>
              <a:rPr lang="en-US" dirty="0"/>
              <a:t>	&lt;section&gt;</a:t>
            </a:r>
            <a:br>
              <a:rPr lang="en-US" dirty="0"/>
            </a:br>
            <a:r>
              <a:rPr lang="en-US" dirty="0"/>
              <a:t>	&lt;aside&gt;</a:t>
            </a:r>
            <a:br>
              <a:rPr lang="en-US" dirty="0"/>
            </a:br>
            <a:r>
              <a:rPr lang="en-US" dirty="0"/>
              <a:t>	&lt;nav&gt;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32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Heading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define the title of a section.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&lt;h1&gt; to &lt;h6&gt;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03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Phrasing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define the text and markup.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&lt;cite&gt;</a:t>
            </a:r>
            <a:br>
              <a:rPr lang="en-US" dirty="0"/>
            </a:br>
            <a:r>
              <a:rPr lang="en-US" dirty="0"/>
              <a:t>	&lt;code&gt;</a:t>
            </a:r>
            <a:br>
              <a:rPr lang="en-US" dirty="0"/>
            </a:br>
            <a:r>
              <a:rPr lang="en-US" dirty="0"/>
              <a:t>	&lt;</a:t>
            </a:r>
            <a:r>
              <a:rPr lang="en-US" dirty="0" err="1"/>
              <a:t>em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&lt;sup&gt;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50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Embedded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import another resource, or insert </a:t>
            </a:r>
            <a:br>
              <a:rPr lang="en-US" dirty="0"/>
            </a:br>
            <a:r>
              <a:rPr lang="en-US" dirty="0"/>
              <a:t>content from another place.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&lt;audio&gt;</a:t>
            </a:r>
            <a:br>
              <a:rPr lang="en-US" dirty="0"/>
            </a:br>
            <a:r>
              <a:rPr lang="en-US" dirty="0"/>
              <a:t>	&lt;video&gt;</a:t>
            </a:r>
            <a:br>
              <a:rPr lang="en-US" dirty="0"/>
            </a:br>
            <a:r>
              <a:rPr lang="en-US" dirty="0"/>
              <a:t>	&lt;</a:t>
            </a:r>
            <a:r>
              <a:rPr lang="en-US" dirty="0" err="1"/>
              <a:t>img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&lt;iframe&gt;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18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Interactive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defined for user interaction.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&lt;a&gt;</a:t>
            </a:r>
            <a:br>
              <a:rPr lang="en-US" dirty="0"/>
            </a:br>
            <a:r>
              <a:rPr lang="en-US" dirty="0"/>
              <a:t>	&lt;button&gt;</a:t>
            </a:r>
            <a:br>
              <a:rPr lang="en-US" dirty="0"/>
            </a:br>
            <a:r>
              <a:rPr lang="en-US" dirty="0"/>
              <a:t>	&lt;label&gt;</a:t>
            </a:r>
            <a:br>
              <a:rPr lang="en-US" dirty="0"/>
            </a:br>
            <a:r>
              <a:rPr lang="en-US" dirty="0"/>
              <a:t>	&lt;select&gt;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228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Form associated content</a:t>
            </a:r>
          </a:p>
          <a:p>
            <a:r>
              <a:rPr lang="en-US" dirty="0"/>
              <a:t>Subset of flow content.</a:t>
            </a:r>
          </a:p>
          <a:p>
            <a:r>
              <a:rPr lang="en-US" dirty="0"/>
              <a:t>Elements defined for user interaction.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&lt;button&gt;</a:t>
            </a:r>
            <a:br>
              <a:rPr lang="en-US" dirty="0"/>
            </a:br>
            <a:r>
              <a:rPr lang="en-US" dirty="0"/>
              <a:t>	&lt;label&gt;</a:t>
            </a:r>
            <a:br>
              <a:rPr lang="en-US" dirty="0"/>
            </a:br>
            <a:r>
              <a:rPr lang="en-US" dirty="0"/>
              <a:t>	&lt;select&gt;</a:t>
            </a:r>
            <a:br>
              <a:rPr lang="en-US" dirty="0"/>
            </a:br>
            <a:r>
              <a:rPr lang="en-US" dirty="0"/>
              <a:t>	&lt;</a:t>
            </a:r>
            <a:r>
              <a:rPr lang="en-US" dirty="0" err="1"/>
              <a:t>fieldset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&lt;input&gt;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86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0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6D7E-2714-EC44-A311-420078B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63C832-30BA-2845-A73B-3E18362698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Elements organize the document content into logical pieces.</a:t>
            </a:r>
          </a:p>
          <a:p>
            <a:endParaRPr lang="en-US" dirty="0"/>
          </a:p>
          <a:p>
            <a:r>
              <a:rPr lang="en-US" dirty="0"/>
              <a:t>Elements can be used to create an outline of the page content, including header, footer and heading elements to identify sections of content.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5D343-AC41-F846-8060-71DACE84C7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A6400-6FE7-D442-84A5-56C7C911CC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8774C-7FE2-FB4D-9C5A-F85178DF5D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600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Address</a:t>
            </a:r>
          </a:p>
          <a:p>
            <a:endParaRPr lang="en-US" b="1" dirty="0"/>
          </a:p>
          <a:p>
            <a:r>
              <a:rPr lang="en-US" dirty="0"/>
              <a:t>Element that indicates that the enclosed HTML provides contact information for a person (or people), or for an organization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945682-C7B5-2C49-98C0-A570E8AEF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560" y="4536945"/>
            <a:ext cx="10190106" cy="447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8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Article</a:t>
            </a:r>
          </a:p>
          <a:p>
            <a:endParaRPr lang="en-US" b="1" dirty="0"/>
          </a:p>
          <a:p>
            <a:r>
              <a:rPr lang="en-US" dirty="0"/>
              <a:t>Represents a self-contained composition in a document, which can be independently reusable.</a:t>
            </a:r>
          </a:p>
          <a:p>
            <a:endParaRPr lang="en-US" dirty="0"/>
          </a:p>
          <a:p>
            <a:r>
              <a:rPr lang="en-US" dirty="0"/>
              <a:t>Examples: forum post, newspaper article, blog entry, product card.</a:t>
            </a:r>
          </a:p>
          <a:p>
            <a:endParaRPr lang="en-US" dirty="0"/>
          </a:p>
          <a:p>
            <a:r>
              <a:rPr lang="en-US" dirty="0"/>
              <a:t>It can contain any element of the flow content elements.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1D1FE4-3DA0-FE4D-9A9A-E38BB404B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067" y="2574924"/>
            <a:ext cx="6977865" cy="643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02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718FEE-AED2-314F-91C8-B1BD9EC8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7FEBE1-70FE-9E4A-B959-AED3353E1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272684-9C14-0446-9995-01B3DCFBB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9F6D7D8-F8FF-A247-8C0B-D79E156F77E6}"/>
              </a:ext>
            </a:extLst>
          </p:cNvPr>
          <p:cNvSpPr txBox="1"/>
          <p:nvPr/>
        </p:nvSpPr>
        <p:spPr>
          <a:xfrm>
            <a:off x="457200" y="2575075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Recap</a:t>
            </a: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of</a:t>
            </a: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Friday</a:t>
            </a: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Exercise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HTML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Semantic</a:t>
            </a: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elements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marL="457200" lvl="0" indent="-457200" defTabSz="914400" fontAlgn="base">
              <a:spcAft>
                <a:spcPct val="0"/>
              </a:spcAft>
              <a:buClr>
                <a:schemeClr val="tx1"/>
              </a:buClr>
              <a:buSzPct val="90000"/>
              <a:buFontTx/>
              <a:buChar char="-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[lunch break]</a:t>
            </a: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Website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structure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Common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use-cases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  <p:pic>
        <p:nvPicPr>
          <p:cNvPr id="10" name="Grafik 24">
            <a:extLst>
              <a:ext uri="{FF2B5EF4-FFF2-40B4-BE49-F238E27FC236}">
                <a16:creationId xmlns:a16="http://schemas.microsoft.com/office/drawing/2014/main" id="{8CF0FDD2-0BE6-B84C-8B14-1E44278ED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71972" y="3919116"/>
            <a:ext cx="5770530" cy="245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27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Aside</a:t>
            </a:r>
          </a:p>
          <a:p>
            <a:endParaRPr lang="en-US" b="1" dirty="0"/>
          </a:p>
          <a:p>
            <a:r>
              <a:rPr lang="en-US" dirty="0"/>
              <a:t>Represents a portion of content which is only indirectly related to the content of its nearest sectioning content element.</a:t>
            </a:r>
          </a:p>
          <a:p>
            <a:endParaRPr lang="en-US" dirty="0"/>
          </a:p>
          <a:p>
            <a:r>
              <a:rPr lang="en-US" dirty="0"/>
              <a:t>Frequently used as sidebars.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E408D-8370-794A-8187-4E7CD7966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9541" y="2632899"/>
            <a:ext cx="9511125" cy="543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850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Footer</a:t>
            </a:r>
          </a:p>
          <a:p>
            <a:endParaRPr lang="en-US" b="1" dirty="0"/>
          </a:p>
          <a:p>
            <a:r>
              <a:rPr lang="en-US" dirty="0"/>
              <a:t>Represents a footer for its nearest sectioning content element.</a:t>
            </a:r>
          </a:p>
          <a:p>
            <a:endParaRPr lang="en-US" dirty="0"/>
          </a:p>
          <a:p>
            <a:r>
              <a:rPr lang="en-US" dirty="0"/>
              <a:t>Usually contains info about author of the section, copyright data or links to related documents.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EAEF15-CBC6-6A46-BE10-9E7AD6BBF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674" y="2631727"/>
            <a:ext cx="7514652" cy="503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27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Header</a:t>
            </a:r>
          </a:p>
          <a:p>
            <a:endParaRPr lang="en-US" b="1" dirty="0"/>
          </a:p>
          <a:p>
            <a:r>
              <a:rPr lang="en-US" dirty="0"/>
              <a:t>Represents a header for its nearest sectioning content element.</a:t>
            </a:r>
          </a:p>
          <a:p>
            <a:endParaRPr lang="en-US" dirty="0"/>
          </a:p>
          <a:p>
            <a:r>
              <a:rPr lang="en-US" dirty="0"/>
              <a:t>Usually contains the navigation, logo, search form or similar elements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2FA5D9-D4FE-A24D-81AD-F02836C04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3860" y="1734501"/>
            <a:ext cx="9146806" cy="33377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5ED4E5-4632-1949-B6E6-51A2734EC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720" y="5336498"/>
            <a:ext cx="11180946" cy="424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90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Headings</a:t>
            </a:r>
          </a:p>
          <a:p>
            <a:endParaRPr lang="en-US" b="1" dirty="0"/>
          </a:p>
          <a:p>
            <a:r>
              <a:rPr lang="en-US" dirty="0"/>
              <a:t>&lt;h1&gt; to &lt;h6&gt; represent six levels of section headings.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0D4319-2F56-F64D-93C4-489AC47BE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744" y="2574925"/>
            <a:ext cx="4540190" cy="43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12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Headings</a:t>
            </a:r>
          </a:p>
          <a:p>
            <a:endParaRPr lang="en-US" b="1" dirty="0"/>
          </a:p>
          <a:p>
            <a:r>
              <a:rPr lang="en-US" dirty="0"/>
              <a:t>Heading information is used by browsers to construct a table of contents for the document</a:t>
            </a:r>
          </a:p>
          <a:p>
            <a:endParaRPr lang="en-US" dirty="0"/>
          </a:p>
          <a:p>
            <a:r>
              <a:rPr lang="en-US" dirty="0"/>
              <a:t>They should </a:t>
            </a:r>
            <a:r>
              <a:rPr lang="en-US" b="1" dirty="0"/>
              <a:t>not</a:t>
            </a:r>
            <a:r>
              <a:rPr lang="en-US" dirty="0"/>
              <a:t> be used to just resize text</a:t>
            </a:r>
          </a:p>
          <a:p>
            <a:endParaRPr lang="en-US" dirty="0"/>
          </a:p>
          <a:p>
            <a:r>
              <a:rPr lang="en-US" dirty="0"/>
              <a:t>No heading level should be skipped</a:t>
            </a:r>
          </a:p>
          <a:p>
            <a:endParaRPr lang="en-US" dirty="0"/>
          </a:p>
          <a:p>
            <a:r>
              <a:rPr lang="en-US" dirty="0"/>
              <a:t>Use only one &lt;h1&gt; per page</a:t>
            </a:r>
          </a:p>
          <a:p>
            <a:r>
              <a:rPr lang="en-US" dirty="0"/>
              <a:t>	Note: HTML 5 allows &lt;h1&gt; for every sectioning element, but this is not considered best practice.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0D4319-2F56-F64D-93C4-489AC47BE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744" y="2574925"/>
            <a:ext cx="4540190" cy="43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978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Headings</a:t>
            </a:r>
          </a:p>
          <a:p>
            <a:endParaRPr lang="en-US" b="1" dirty="0"/>
          </a:p>
          <a:p>
            <a:r>
              <a:rPr lang="en-US" dirty="0"/>
              <a:t>Exercise: check the outline with validator.</a:t>
            </a:r>
          </a:p>
          <a:p>
            <a:r>
              <a:rPr lang="en-US" dirty="0">
                <a:hlinkClick r:id="rId2"/>
              </a:rPr>
              <a:t>https://validator.w3.org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Exercise 2: validate </a:t>
            </a:r>
            <a:r>
              <a:rPr lang="en-US" dirty="0">
                <a:hlinkClick r:id="rId3"/>
              </a:rPr>
              <a:t>https://ecx.io</a:t>
            </a:r>
            <a:r>
              <a:rPr lang="en-US" dirty="0"/>
              <a:t> outline via validator.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0D4319-2F56-F64D-93C4-489AC47BE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1744" y="2574925"/>
            <a:ext cx="4540190" cy="43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593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Main</a:t>
            </a:r>
          </a:p>
          <a:p>
            <a:endParaRPr lang="en-US" b="1" dirty="0"/>
          </a:p>
          <a:p>
            <a:r>
              <a:rPr lang="en-US" dirty="0"/>
              <a:t>Represents the dominant content of the &lt;body&gt;</a:t>
            </a:r>
          </a:p>
          <a:p>
            <a:endParaRPr lang="en-US" dirty="0"/>
          </a:p>
          <a:p>
            <a:r>
              <a:rPr lang="en-US" dirty="0"/>
              <a:t>Consists of content that is directly related to the topic of a document</a:t>
            </a:r>
          </a:p>
          <a:p>
            <a:endParaRPr lang="en-US" dirty="0"/>
          </a:p>
          <a:p>
            <a:r>
              <a:rPr lang="en-US" dirty="0"/>
              <a:t>Content should be unique to document (repeated content such as navigation, logo, </a:t>
            </a:r>
            <a:r>
              <a:rPr lang="en-US" dirty="0" err="1"/>
              <a:t>etc</a:t>
            </a:r>
            <a:r>
              <a:rPr lang="en-US" dirty="0"/>
              <a:t>, shouldn’t be included)</a:t>
            </a:r>
          </a:p>
          <a:p>
            <a:endParaRPr lang="en-US" dirty="0"/>
          </a:p>
          <a:p>
            <a:r>
              <a:rPr lang="en-US" dirty="0"/>
              <a:t>Does not contribute to the document’s 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543C2D-D6AA-6648-8F3C-B38ED3D2B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0" y="2574925"/>
            <a:ext cx="8374693" cy="643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71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Nav</a:t>
            </a:r>
          </a:p>
          <a:p>
            <a:endParaRPr lang="en-US" b="1" dirty="0"/>
          </a:p>
          <a:p>
            <a:r>
              <a:rPr lang="en-US" dirty="0"/>
              <a:t>Represents a section with the purpose to provide navigation links</a:t>
            </a:r>
          </a:p>
          <a:p>
            <a:endParaRPr lang="en-US" dirty="0"/>
          </a:p>
          <a:p>
            <a:r>
              <a:rPr lang="en-US" dirty="0"/>
              <a:t>Document can have multiple &lt;nav&gt; elements</a:t>
            </a:r>
          </a:p>
          <a:p>
            <a:endParaRPr lang="en-US" dirty="0"/>
          </a:p>
          <a:p>
            <a:r>
              <a:rPr lang="en-US" dirty="0"/>
              <a:t>Screen readers use the &lt;nav&gt; elements to navigate between the navigational-only content, or the content</a:t>
            </a:r>
          </a:p>
          <a:p>
            <a:endParaRPr lang="en-US" dirty="0"/>
          </a:p>
          <a:p>
            <a:r>
              <a:rPr lang="en-US" dirty="0"/>
              <a:t>It does not have to contain the list element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52A521-E1E6-6145-B7EE-BE77665A3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7163" y="2574925"/>
            <a:ext cx="7037674" cy="382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73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Section</a:t>
            </a:r>
          </a:p>
          <a:p>
            <a:endParaRPr lang="en-US" b="1" dirty="0"/>
          </a:p>
          <a:p>
            <a:r>
              <a:rPr lang="en-US" dirty="0"/>
              <a:t>Generic standalone section of a document, which does not have a more specific semantic element to represent it.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1CFD59-D16B-714D-A85D-D88C587FE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174" y="5148262"/>
            <a:ext cx="13196492" cy="38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41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CD4C-E989-2542-BD72-978398F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C6A4D-416F-864A-A819-E5FBC6F9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Section</a:t>
            </a:r>
          </a:p>
          <a:p>
            <a:endParaRPr lang="en-US" b="1" dirty="0"/>
          </a:p>
          <a:p>
            <a:r>
              <a:rPr lang="en-US" dirty="0"/>
              <a:t>Only to be used if there’s no more specific element to represent the content</a:t>
            </a:r>
          </a:p>
          <a:p>
            <a:r>
              <a:rPr lang="en-US" dirty="0"/>
              <a:t>	e.g. main navigation goes to &lt;nav&gt;, but list of searched product results can go in &lt;section&gt;</a:t>
            </a:r>
          </a:p>
          <a:p>
            <a:endParaRPr lang="en-US" dirty="0"/>
          </a:p>
          <a:p>
            <a:r>
              <a:rPr lang="en-US" dirty="0"/>
              <a:t>If the content represents a standalone, atomic unit, that makes sense as a standalone piece, &lt;article&gt; should be used instead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47298-0174-B049-A70A-03C093FC29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If the content represent additional info to the main content, &lt;aside&gt; should be used instead</a:t>
            </a:r>
          </a:p>
          <a:p>
            <a:endParaRPr lang="en-US" dirty="0"/>
          </a:p>
          <a:p>
            <a:r>
              <a:rPr lang="en-US" dirty="0"/>
              <a:t>If the content represents the main content area of the document, &lt;main&gt; should be used instead</a:t>
            </a:r>
          </a:p>
          <a:p>
            <a:endParaRPr lang="en-US" dirty="0"/>
          </a:p>
          <a:p>
            <a:r>
              <a:rPr lang="en-US" dirty="0"/>
              <a:t>If used only as a styling wrapper, &lt;div&gt; should be used instead, to not influence the outline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72344-482B-904D-B61F-AB62898698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E1462-B040-F84A-92A2-76A15A70C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34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Friday Exercise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993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content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068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6A7969-A756-0942-92F1-D1851A142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content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3D2B05-A941-4144-93BA-306792974E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Elements can be used to organize blocks of content placed inside the &lt;body&gt;</a:t>
            </a:r>
          </a:p>
          <a:p>
            <a:endParaRPr lang="en-US" dirty="0"/>
          </a:p>
          <a:p>
            <a:r>
              <a:rPr lang="en-US" dirty="0"/>
              <a:t>They identify the purpose or structure of that content, which is important for accessibility and SEO.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19B46D-9020-6847-9F2E-924BA5C1E6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31D1B6-9393-CE42-8C8B-E81ECA305D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5ED5A-274E-A94F-A31F-BA1CB8FC6C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8835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22CB-8EC6-DB4F-B8FE-0574EC82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58045-968A-5E45-B5E8-83B7DDCDE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Indicated that the enclosed text is a quotation.</a:t>
            </a:r>
          </a:p>
          <a:p>
            <a:endParaRPr lang="en-US" dirty="0"/>
          </a:p>
          <a:p>
            <a:r>
              <a:rPr lang="en-US" dirty="0"/>
              <a:t>Usually rendered visually by indentation.</a:t>
            </a:r>
          </a:p>
          <a:p>
            <a:endParaRPr lang="en-US" dirty="0"/>
          </a:p>
          <a:p>
            <a:r>
              <a:rPr lang="en-US" dirty="0"/>
              <a:t>Source of the quotation can be given with “cite” attribute.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B3E8E-DE75-5C4D-A549-AA58FC5846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40223-1881-2F43-9B28-127A080105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736F9-C826-EB4E-B84A-204D0765EC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B51B11-9362-7142-92AD-AC2F40A10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0300" y="2587649"/>
            <a:ext cx="8391399" cy="46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336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6E4F7-DB02-0E41-B6DB-08EC85238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Div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8FD23-7F7F-1C42-A556-9570695E3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Generic container for flow content.</a:t>
            </a:r>
          </a:p>
          <a:p>
            <a:endParaRPr lang="en-US" dirty="0"/>
          </a:p>
          <a:p>
            <a:r>
              <a:rPr lang="en-US" dirty="0"/>
              <a:t>It has </a:t>
            </a:r>
            <a:r>
              <a:rPr lang="en-US" b="1" dirty="0"/>
              <a:t>no</a:t>
            </a:r>
            <a:r>
              <a:rPr lang="en-US" dirty="0"/>
              <a:t> effect on the content or layout (until styled).</a:t>
            </a:r>
          </a:p>
          <a:p>
            <a:endParaRPr lang="en-US" dirty="0"/>
          </a:p>
          <a:p>
            <a:r>
              <a:rPr lang="en-US" dirty="0"/>
              <a:t>It has </a:t>
            </a:r>
            <a:r>
              <a:rPr lang="en-US" b="1" dirty="0"/>
              <a:t>no</a:t>
            </a:r>
            <a:r>
              <a:rPr lang="en-US" dirty="0"/>
              <a:t> semantic meaning.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D8DA6-7349-F943-A723-6AE6ACC116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108CB-DAFA-6547-A54C-09236BC88A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9DFF9-23DF-A447-9FD1-86919C5097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7E959-8780-264B-BB5F-70065D652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6300" y="2913062"/>
            <a:ext cx="53594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585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910D4-22FB-9548-9C00-127C78E7F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54457-CF6F-9640-8522-97D7D25338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Contains a list of terms and descriptions.</a:t>
            </a:r>
          </a:p>
          <a:p>
            <a:endParaRPr lang="en-US" dirty="0"/>
          </a:p>
          <a:p>
            <a:r>
              <a:rPr lang="en-US" dirty="0"/>
              <a:t>Whenever we want to display key-value pairs.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3C67F-E55A-DD48-B478-97C5323941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35B20-8B21-004B-B527-CA649DAB15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3D346-2CCB-FD44-9E3C-D0036FB80C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BBA542-0EDE-9847-9B8B-D7B643709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802" y="2574925"/>
            <a:ext cx="4645132" cy="423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80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15A6-312A-1A47-87A8-322524B4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503D3-F2BE-9D41-AB42-DA5DA57AC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Represents the self-contained content.</a:t>
            </a:r>
          </a:p>
          <a:p>
            <a:endParaRPr lang="en-US" dirty="0"/>
          </a:p>
          <a:p>
            <a:r>
              <a:rPr lang="en-US" dirty="0"/>
              <a:t>Can have a caption, provided in &lt;</a:t>
            </a:r>
            <a:r>
              <a:rPr lang="en-US" dirty="0" err="1"/>
              <a:t>figcaption</a:t>
            </a:r>
            <a:r>
              <a:rPr lang="en-US" dirty="0"/>
              <a:t>&gt;.</a:t>
            </a:r>
          </a:p>
          <a:p>
            <a:endParaRPr lang="en-US" dirty="0"/>
          </a:p>
          <a:p>
            <a:r>
              <a:rPr lang="en-US" dirty="0"/>
              <a:t>Usually used for displaying images, diagrams, code snippets.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A16F4-D881-274F-A2F3-755E5220FA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880E1-FA31-C447-AAB7-37D39FB81A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B798-DAA6-ED42-B27C-8011FEB9AB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62E058-0FCD-4F42-BAC6-2BBD2D14B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92" y="6320403"/>
            <a:ext cx="10504774" cy="269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270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DC1F4-91A4-284A-A4D6-8C7BD8639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8DCB2-79FB-874B-B60B-70B3B5634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Represents a break between paragraph levels.</a:t>
            </a:r>
          </a:p>
          <a:p>
            <a:endParaRPr lang="en-US" dirty="0"/>
          </a:p>
          <a:p>
            <a:r>
              <a:rPr lang="en-US" dirty="0"/>
              <a:t>Examples: change of scene in a story, shift of topic in an article.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1083C4-8D6F-DB4A-92F2-EBD4865537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0A3F4-D0F6-BA42-9418-89961F1D51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D58E9-DC9B-654E-9A39-1CF8D7CE73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54729-D3F6-3240-A18A-0D03D48AB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2052" y="2574925"/>
            <a:ext cx="4567896" cy="306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259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70671-8720-6F47-8F9F-6ED00A634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41358-5E29-CF41-B63C-F9671104D9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Represents preformatted code.</a:t>
            </a:r>
          </a:p>
          <a:p>
            <a:endParaRPr lang="en-US" dirty="0"/>
          </a:p>
          <a:p>
            <a:r>
              <a:rPr lang="en-US" dirty="0"/>
              <a:t>Rendered exactly as written.</a:t>
            </a:r>
          </a:p>
          <a:p>
            <a:endParaRPr lang="en-US" dirty="0"/>
          </a:p>
          <a:p>
            <a:r>
              <a:rPr lang="en-US" dirty="0"/>
              <a:t>Usually rendered with a monospace font (e.g. for displaying code snippets)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C30B0-CF06-4442-9088-FA37DF766A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4B512-2C69-FE43-8CC5-0C7512991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749F1-7677-EE4B-9C3D-BDD9E704ED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8965B9-3CB6-AC40-ACE7-82CED0081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272" y="2574925"/>
            <a:ext cx="7717455" cy="402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534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AEFF7-0D65-DB41-A043-2B7D58E4D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294FD-E655-7D4F-89C6-7A76A82DCA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List of items, either ordered or unordered.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034C2-A54C-E44F-9D0E-2156D8D0BB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C907F-7574-1C42-B87C-3FA2504C50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135ED-A6FF-B04B-819F-FE91CE53E3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44FB99-6C4E-064E-B0FE-1661AAE48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041" y="2574925"/>
            <a:ext cx="4339893" cy="627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746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text semantics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00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6B198-9087-BF40-A816-8B11330F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Friday exercise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EFB04F-8F7C-624A-85D3-32A1113346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F011-090A-2540-A3BF-5BBD734285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35A0EA38-8AA4-5649-8CDE-E84D6932AA74}"/>
              </a:ext>
            </a:extLst>
          </p:cNvPr>
          <p:cNvSpPr txBox="1"/>
          <p:nvPr/>
        </p:nvSpPr>
        <p:spPr>
          <a:xfrm>
            <a:off x="457066" y="2632871"/>
            <a:ext cx="17373600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marL="457200" lvl="0" indent="-457200" defTabSz="914400" fontAlgn="base">
              <a:spcAft>
                <a:spcPct val="0"/>
              </a:spcAft>
              <a:buClr>
                <a:schemeClr val="tx1"/>
              </a:buClr>
              <a:buSzPct val="90000"/>
              <a:buAutoNum type="arabicPeriod"/>
            </a:pPr>
            <a:r>
              <a:rPr lang="en-GB" sz="2400" dirty="0"/>
              <a:t>With everything covered so far structure HTML page with correct tags. </a:t>
            </a:r>
          </a:p>
          <a:p>
            <a:pPr lvl="1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  <a:hlinkClick r:id="rId2"/>
              </a:rPr>
              <a:t>https://github.com/mdn/learning-area/blob/master/html/introduction-to-html/html-text-formatting/text-start.html</a:t>
            </a:r>
            <a:endParaRPr lang="de-DE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marL="342900" indent="-342900" defTabSz="914400" fontAlgn="base">
              <a:spcAft>
                <a:spcPct val="0"/>
              </a:spcAft>
              <a:buClr>
                <a:schemeClr val="tx1"/>
              </a:buClr>
              <a:buSzPct val="90000"/>
              <a:buFontTx/>
              <a:buChar char="-"/>
            </a:pPr>
            <a:endParaRPr lang="de-DE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2. </a:t>
            </a:r>
            <a:r>
              <a:rPr lang="en-GB" sz="2400" dirty="0"/>
              <a:t>Create following pages and add navigation between them:</a:t>
            </a:r>
            <a:br>
              <a:rPr lang="en-GB" sz="2400" dirty="0"/>
            </a:br>
            <a:r>
              <a:rPr lang="en-GB" sz="2400" dirty="0"/>
              <a:t>   </a:t>
            </a:r>
            <a:r>
              <a:rPr lang="en-GB" dirty="0"/>
              <a:t> - </a:t>
            </a:r>
            <a:r>
              <a:rPr lang="en-GB" sz="2400" dirty="0"/>
              <a:t>homepage </a:t>
            </a:r>
          </a:p>
          <a:p>
            <a:pPr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/>
              <a:t>	- add some headings and paragraphs</a:t>
            </a:r>
            <a:br>
              <a:rPr lang="en-GB" sz="2400" dirty="0"/>
            </a:br>
            <a:r>
              <a:rPr lang="en-GB" sz="2400" dirty="0"/>
              <a:t>   </a:t>
            </a:r>
            <a:r>
              <a:rPr lang="en-GB" dirty="0"/>
              <a:t> - </a:t>
            </a:r>
            <a:r>
              <a:rPr lang="en-GB" sz="2400" dirty="0"/>
              <a:t>product list page </a:t>
            </a:r>
          </a:p>
          <a:p>
            <a:pPr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/>
              <a:t>	- add a list of products with name and short description, and a link to product details page</a:t>
            </a:r>
            <a:br>
              <a:rPr lang="en-GB" sz="2400" dirty="0"/>
            </a:br>
            <a:r>
              <a:rPr lang="en-GB" sz="2400" dirty="0"/>
              <a:t>   </a:t>
            </a:r>
            <a:r>
              <a:rPr lang="en-GB" dirty="0"/>
              <a:t> - </a:t>
            </a:r>
            <a:r>
              <a:rPr lang="en-GB" sz="2400" dirty="0"/>
              <a:t>product details page </a:t>
            </a:r>
          </a:p>
          <a:p>
            <a:pPr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/>
              <a:t>	- add a product name and some description,</a:t>
            </a:r>
          </a:p>
          <a:p>
            <a:pPr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/>
              <a:t>	- add the table with detailed information</a:t>
            </a:r>
            <a:endParaRPr lang="de-DE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6151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2F93EF-01E7-F843-805A-9C9B1D936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text semantics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2B4C37-EAE2-4548-9439-76A4995371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Such elements are used to define the meaning, structure, or style of </a:t>
            </a:r>
            <a:r>
              <a:rPr lang="en-US" i="1" dirty="0"/>
              <a:t>a word</a:t>
            </a:r>
            <a:r>
              <a:rPr lang="en-US" dirty="0"/>
              <a:t>, </a:t>
            </a:r>
            <a:r>
              <a:rPr lang="en-US" i="1" dirty="0"/>
              <a:t>line </a:t>
            </a:r>
            <a:r>
              <a:rPr lang="en-US" dirty="0"/>
              <a:t>or </a:t>
            </a:r>
            <a:r>
              <a:rPr lang="en-US" i="1" dirty="0"/>
              <a:t>any piece of text</a:t>
            </a:r>
            <a:r>
              <a:rPr lang="en-US" dirty="0"/>
              <a:t>.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  <a:hlinkClick r:id="rId2"/>
              </a:rPr>
              <a:t>Complete list of elements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5FD80-A41A-A74A-A623-D805D589C1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E881DA-5BF1-6F48-A90C-74E35CB3BD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574D21-22C3-7341-B171-28DF60F0F6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975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56EC-3D4C-9046-949D-5A339A78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632AC-B76C-9D4B-BB1B-0EFACAC773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Element which creates a hyperlink to a different web page, file, email address.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1DF6B-4E8D-9345-947B-565EB0D678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63A4C-D51B-D547-86A6-B3EE25ADE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8CE25-09DC-B840-8952-B50A6040E6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5B1FC7-10FC-D640-B036-019F36373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9833" y="2574925"/>
            <a:ext cx="5652333" cy="337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1207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BBFF-211A-A749-9D0B-8F84C3D58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B73F1-B966-ED4C-B897-5139B128CC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Element that displays it’s content styled to indicate the content is a short fragment of code.</a:t>
            </a:r>
          </a:p>
          <a:p>
            <a:endParaRPr lang="en-US" dirty="0"/>
          </a:p>
          <a:p>
            <a:r>
              <a:rPr lang="en-US" dirty="0"/>
              <a:t>Usually rendered in monospace font.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742BF-AFA6-3444-8A83-324170AC1C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F66C-CF3A-C445-AD82-5717B12AC8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34218-DD7E-9F4C-B223-3F7AC24F3B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3D2340-0033-2E4E-B436-CF77F0AC4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411" y="5792787"/>
            <a:ext cx="12795255" cy="16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1271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9B08-4232-4744-8A79-F360BD21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BF9F9-AD75-AF48-B437-D7DC1E61B2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It’s content is a short inline quotation.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DD1CE6-FC19-DC40-A443-CA9668AE7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A014B-7323-7744-85B8-9C89B026DF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0E705-FB3F-A64A-B30E-33D4C67E7C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92C7F2-92ED-0640-BEA1-06D6A43D7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948" y="5152623"/>
            <a:ext cx="12621718" cy="136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780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D3D9-8739-AA4E-99F2-D0A1C9E2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589F1-5EC9-3440-86CD-2F39789E25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Generic inline container for phrasing content.</a:t>
            </a:r>
          </a:p>
          <a:p>
            <a:endParaRPr lang="en-US" dirty="0"/>
          </a:p>
          <a:p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represent anything semantically.</a:t>
            </a:r>
          </a:p>
          <a:p>
            <a:endParaRPr lang="en-US" dirty="0"/>
          </a:p>
          <a:p>
            <a:r>
              <a:rPr lang="en-US" dirty="0"/>
              <a:t>Can be used to group elements for styling purposes.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81A58-0E44-0842-91BF-8A72493C9A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8BC46-7D56-F047-8FF8-19E5401551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40CF2-B173-364C-9498-4B2FE64D74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C8E371-9B6F-5747-898A-73FEF59AA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0" y="2574925"/>
            <a:ext cx="8240541" cy="274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599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A434-B615-E742-9711-C710EF398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7CE1F-F6F3-C345-BA74-41F7B13EFF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Represents a specific point in time.</a:t>
            </a:r>
          </a:p>
          <a:p>
            <a:endParaRPr lang="en-US" dirty="0"/>
          </a:p>
          <a:p>
            <a:r>
              <a:rPr lang="en-US" dirty="0"/>
              <a:t>Can include “datetime” attribute to translate the date into machine-readable format (increases support for SEO).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D4A927-2083-C347-9197-B1373FB8C8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A7782-292B-CD4A-AE40-54094234C7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3E96C-7C39-CF42-86B0-AAB95AD1BC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265D0A-2DA8-1040-8CFC-875380265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066" y="2574925"/>
            <a:ext cx="8229600" cy="347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89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05AD-9DDD-1C47-98DA-A41B49F5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vs. 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98BC6-20C9-8F40-AF2D-6E30D58286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Indicates its content has a strong importance or </a:t>
            </a:r>
          </a:p>
          <a:p>
            <a:r>
              <a:rPr lang="en-US" dirty="0"/>
              <a:t>urgency.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Usually it will be rendered in bold font type.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&lt;b&gt; will visually give the same result, however, &lt;b&gt; does </a:t>
            </a:r>
            <a:r>
              <a:rPr lang="en-US" b="1" dirty="0"/>
              <a:t>not</a:t>
            </a:r>
            <a:r>
              <a:rPr lang="en-US" dirty="0"/>
              <a:t> have any semantic meaning and screen readers will not identify the importance of its content.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9967A-9E2E-D246-988A-C430AF535A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BEFBB-E603-204D-9756-DEA5D408A9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4D67-B9DC-8F4B-8800-1788DCCE4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A7FD5-2218-F840-AEEF-CB4AE81B5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911" y="2574925"/>
            <a:ext cx="8551755" cy="133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198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7AF-B5CB-0D45-8145-6B50F94EE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vs.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288C7-4885-8143-AF78-A37F24CF85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Indicates its content should be emphasized.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Usually it will be rendered in italic font type.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</a:t>
            </a:r>
            <a:r>
              <a:rPr lang="en-US" dirty="0" err="1"/>
              <a:t>i</a:t>
            </a:r>
            <a:r>
              <a:rPr lang="en-US" dirty="0"/>
              <a:t>&gt; will visually give the same result, however, &lt;</a:t>
            </a:r>
            <a:r>
              <a:rPr lang="en-US" dirty="0" err="1"/>
              <a:t>i</a:t>
            </a:r>
            <a:r>
              <a:rPr lang="en-US" dirty="0"/>
              <a:t>&gt; does </a:t>
            </a:r>
            <a:r>
              <a:rPr lang="en-US" b="1" dirty="0"/>
              <a:t>not</a:t>
            </a:r>
            <a:r>
              <a:rPr lang="en-US" dirty="0"/>
              <a:t> have any semantic meaning and screen readers will not identify that its content should be emphasized.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88626-DFAC-C44A-A5FC-F847098523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03369-C02F-BD42-A3C0-79E5614E68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727A5-D14B-ED4B-998B-974AD4349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C09E63-DB1D-9B45-B93D-A7F3B671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8242" y="2574925"/>
            <a:ext cx="7187718" cy="175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8340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B8E0-598A-8447-99DA-54FEE618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R" dirty="0"/>
              <a:t>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F2A49-EACA-9A4E-BF9B-AB396B563F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400" dirty="0"/>
              <a:t>Notes:</a:t>
            </a:r>
            <a:br>
              <a:rPr lang="en-GB" sz="2400" dirty="0"/>
            </a:br>
            <a:br>
              <a:rPr lang="en-GB" sz="2400" dirty="0"/>
            </a:br>
            <a:r>
              <a:rPr lang="en-GB" sz="2400" dirty="0"/>
              <a:t>- use appropriate document structure</a:t>
            </a:r>
            <a:br>
              <a:rPr lang="en-GB" sz="2400" dirty="0"/>
            </a:br>
            <a:r>
              <a:rPr lang="en-GB" sz="2400" dirty="0"/>
              <a:t>- in general, the letter should be marked up as an organization of headings and paragraphs</a:t>
            </a:r>
            <a:br>
              <a:rPr lang="en-GB" sz="2400" dirty="0"/>
            </a:br>
            <a:r>
              <a:rPr lang="en-GB" sz="2400" dirty="0"/>
              <a:t>- dates should also have appropriate machine-readable values</a:t>
            </a:r>
            <a:br>
              <a:rPr lang="en-GB" sz="2400" dirty="0"/>
            </a:br>
            <a:r>
              <a:rPr lang="en-GB" sz="2400" dirty="0"/>
              <a:t>- acronyms/abbreviations need to be marked up correctly</a:t>
            </a:r>
            <a:br>
              <a:rPr lang="en-GB" sz="2400" dirty="0"/>
            </a:br>
            <a:r>
              <a:rPr lang="en-GB" sz="2400" dirty="0"/>
              <a:t>- parts of chemical formulae have to be subscripted/</a:t>
            </a:r>
            <a:r>
              <a:rPr lang="en-GB" sz="2400" dirty="0" err="1"/>
              <a:t>supscripted</a:t>
            </a:r>
            <a:r>
              <a:rPr lang="en-GB" sz="2400" dirty="0"/>
              <a:t> correctly</a:t>
            </a:r>
            <a:br>
              <a:rPr lang="en-GB" sz="2400" dirty="0"/>
            </a:br>
            <a:r>
              <a:rPr lang="en-GB" sz="2400" dirty="0"/>
              <a:t>- for the hyperlinks, use the “http://</a:t>
            </a:r>
            <a:r>
              <a:rPr lang="en-GB" sz="2400" dirty="0" err="1"/>
              <a:t>example.com</a:t>
            </a:r>
            <a:r>
              <a:rPr lang="en-GB" sz="2400" dirty="0"/>
              <a:t>” as the URL</a:t>
            </a:r>
            <a:br>
              <a:rPr lang="en-GB" sz="2400" dirty="0"/>
            </a:br>
            <a:r>
              <a:rPr lang="en-GB" sz="2400" dirty="0"/>
              <a:t>- mark up the university moto with appropriate elements</a:t>
            </a:r>
            <a:br>
              <a:rPr lang="en-GB" sz="2400" dirty="0"/>
            </a:br>
            <a:r>
              <a:rPr lang="en-GB" sz="2400" dirty="0"/>
              <a:t>- create a stylesheet file and add a class which will align the content to the right</a:t>
            </a:r>
            <a:br>
              <a:rPr lang="en-GB" sz="2400" dirty="0"/>
            </a:br>
            <a:r>
              <a:rPr lang="en-GB" sz="2400" dirty="0"/>
              <a:t>- use HTML validator to validate the solution</a:t>
            </a:r>
            <a:endParaRPr lang="de-DE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HR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FF1805-2524-404D-BB31-F5E7D3A66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E9849-AB56-504E-A5A8-0A1FFDDE4C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2366CC85-B188-A542-A8DE-0C195ED7E2AD}"/>
              </a:ext>
            </a:extLst>
          </p:cNvPr>
          <p:cNvSpPr txBox="1"/>
          <p:nvPr/>
        </p:nvSpPr>
        <p:spPr>
          <a:xfrm>
            <a:off x="457200" y="2575075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marL="514350" lvl="0" indent="-514350" defTabSz="914400" fontAlgn="base">
              <a:spcAft>
                <a:spcPct val="0"/>
              </a:spcAft>
              <a:buClr>
                <a:schemeClr val="tx1"/>
              </a:buClr>
              <a:buSzPct val="90000"/>
              <a:buAutoNum type="arabicPeriod"/>
            </a:pPr>
            <a:r>
              <a:rPr lang="en-GB" sz="2800" dirty="0"/>
              <a:t>Mark up </a:t>
            </a:r>
            <a:r>
              <a:rPr lang="en-GB" sz="2800"/>
              <a:t>a letter. </a:t>
            </a:r>
            <a:r>
              <a:rPr lang="en-GB" sz="2800" dirty="0"/>
              <a:t>The letter is a response regarding the application to the university.</a:t>
            </a: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28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800" dirty="0"/>
              <a:t>Letter source: </a:t>
            </a:r>
            <a:r>
              <a:rPr lang="en-GB" sz="2800" dirty="0">
                <a:hlinkClick r:id="rId2"/>
              </a:rPr>
              <a:t>https://github.com/mdn/learning-area/blob/master/html/introduction-to-html/marking-up-a-letter-start/letter-text.txt</a:t>
            </a:r>
            <a:endParaRPr lang="en-GB" sz="2800" dirty="0"/>
          </a:p>
          <a:p>
            <a:pPr marL="514350" lvl="0" indent="-514350" defTabSz="914400" fontAlgn="base">
              <a:spcAft>
                <a:spcPct val="0"/>
              </a:spcAft>
              <a:buClr>
                <a:schemeClr val="tx1"/>
              </a:buClr>
              <a:buSzPct val="90000"/>
              <a:buAutoNum type="arabicPeriod"/>
            </a:pPr>
            <a:endParaRPr lang="en-GB" sz="28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800" dirty="0"/>
              <a:t>Reference: </a:t>
            </a:r>
            <a:r>
              <a:rPr lang="en-GB" sz="2800" dirty="0">
                <a:hlinkClick r:id="rId3"/>
              </a:rPr>
              <a:t>mdn</a:t>
            </a:r>
            <a:endParaRPr lang="en-GB" sz="2800" dirty="0"/>
          </a:p>
          <a:p>
            <a:pPr marL="514350" lvl="0" indent="-514350" defTabSz="914400" fontAlgn="base">
              <a:spcAft>
                <a:spcPct val="0"/>
              </a:spcAft>
              <a:buClr>
                <a:schemeClr val="tx1"/>
              </a:buClr>
              <a:buSzPct val="90000"/>
              <a:buAutoNum type="arabicPeriod"/>
            </a:pPr>
            <a:endParaRPr lang="en-GB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3262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6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Semantic elements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4359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7E611-60A2-1B4E-8DD1-3A3F173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BD7410-B8F1-B242-8DF0-0F2093EB7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004A99-03EC-4941-B048-A5D57E7C98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BADE5-F523-D34A-B218-EFAD1101B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358" y="1268777"/>
            <a:ext cx="13705283" cy="902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280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A351-A65D-4D40-A5FC-B571C6C4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528C6-CA65-8946-8D7B-BBC56D39C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Header</a:t>
            </a:r>
          </a:p>
          <a:p>
            <a:endParaRPr lang="en-US" dirty="0"/>
          </a:p>
          <a:p>
            <a:r>
              <a:rPr lang="en-US" dirty="0"/>
              <a:t>Usually a big strip across the top</a:t>
            </a:r>
          </a:p>
          <a:p>
            <a:endParaRPr lang="en-US" dirty="0"/>
          </a:p>
          <a:p>
            <a:r>
              <a:rPr lang="en-US" dirty="0"/>
              <a:t>In most cases, stays the same between</a:t>
            </a:r>
          </a:p>
          <a:p>
            <a:r>
              <a:rPr lang="en-US" dirty="0"/>
              <a:t>pages of the website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6008F-84B6-FA4B-AE49-85029A5261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DF0BA-A283-A04C-813E-598E7E6E0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D81D-7AEA-5547-9C92-E0F2670CB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182D0-4308-3840-9322-08619F88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80B3E3-563D-6440-8F7F-A28E5F0A77B3}"/>
              </a:ext>
            </a:extLst>
          </p:cNvPr>
          <p:cNvSpPr/>
          <p:nvPr/>
        </p:nvSpPr>
        <p:spPr bwMode="auto">
          <a:xfrm>
            <a:off x="8279929" y="1831529"/>
            <a:ext cx="8904158" cy="60299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0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A351-A65D-4D40-A5FC-B571C6C4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528C6-CA65-8946-8D7B-BBC56D39C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Navigation</a:t>
            </a:r>
          </a:p>
          <a:p>
            <a:endParaRPr lang="en-US" dirty="0"/>
          </a:p>
          <a:p>
            <a:r>
              <a:rPr lang="en-US" dirty="0"/>
              <a:t>Main navigation, usually a list of links</a:t>
            </a:r>
          </a:p>
          <a:p>
            <a:endParaRPr lang="en-US" dirty="0"/>
          </a:p>
          <a:p>
            <a:r>
              <a:rPr lang="en-US" dirty="0"/>
              <a:t>In most cases, stays the same between</a:t>
            </a:r>
          </a:p>
          <a:p>
            <a:r>
              <a:rPr lang="en-US" dirty="0"/>
              <a:t>pages of the website</a:t>
            </a:r>
          </a:p>
          <a:p>
            <a:endParaRPr lang="en-US" dirty="0"/>
          </a:p>
          <a:p>
            <a:r>
              <a:rPr lang="en-US" dirty="0"/>
              <a:t>Sometimes part of the header, but from </a:t>
            </a:r>
            <a:br>
              <a:rPr lang="en-US" dirty="0"/>
            </a:br>
            <a:r>
              <a:rPr lang="en-US" dirty="0"/>
              <a:t>accessibility point of view, better to have</a:t>
            </a:r>
            <a:br>
              <a:rPr lang="en-US" dirty="0"/>
            </a:br>
            <a:r>
              <a:rPr lang="en-US" dirty="0"/>
              <a:t>it separated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6008F-84B6-FA4B-AE49-85029A5261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DF0BA-A283-A04C-813E-598E7E6E0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D81D-7AEA-5547-9C92-E0F2670CB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182D0-4308-3840-9322-08619F88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270E32-FAC2-0A47-AE8B-8057955703A1}"/>
              </a:ext>
            </a:extLst>
          </p:cNvPr>
          <p:cNvSpPr/>
          <p:nvPr/>
        </p:nvSpPr>
        <p:spPr bwMode="auto">
          <a:xfrm>
            <a:off x="8279929" y="2632899"/>
            <a:ext cx="8904158" cy="60299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81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A351-A65D-4D40-A5FC-B571C6C4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528C6-CA65-8946-8D7B-BBC56D39C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Main content</a:t>
            </a:r>
          </a:p>
          <a:p>
            <a:endParaRPr lang="en-US" dirty="0"/>
          </a:p>
          <a:p>
            <a:r>
              <a:rPr lang="en-US" dirty="0"/>
              <a:t>Main area of web page</a:t>
            </a:r>
          </a:p>
          <a:p>
            <a:endParaRPr lang="en-US" dirty="0"/>
          </a:p>
          <a:p>
            <a:r>
              <a:rPr lang="en-US" dirty="0"/>
              <a:t>Gives the main content to the user</a:t>
            </a:r>
          </a:p>
          <a:p>
            <a:endParaRPr lang="en-US" dirty="0"/>
          </a:p>
          <a:p>
            <a:r>
              <a:rPr lang="en-US" dirty="0"/>
              <a:t>Definitely changes among different pages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6008F-84B6-FA4B-AE49-85029A5261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DF0BA-A283-A04C-813E-598E7E6E0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D81D-7AEA-5547-9C92-E0F2670CB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182D0-4308-3840-9322-08619F88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FE5D4F8-3FD2-134A-8022-55064B40BA5A}"/>
              </a:ext>
            </a:extLst>
          </p:cNvPr>
          <p:cNvSpPr/>
          <p:nvPr/>
        </p:nvSpPr>
        <p:spPr bwMode="auto">
          <a:xfrm>
            <a:off x="8279929" y="3292804"/>
            <a:ext cx="6905107" cy="4711943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5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A351-A65D-4D40-A5FC-B571C6C4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528C6-CA65-8946-8D7B-BBC56D39C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Sidebar</a:t>
            </a:r>
          </a:p>
          <a:p>
            <a:endParaRPr lang="en-US" dirty="0"/>
          </a:p>
          <a:p>
            <a:r>
              <a:rPr lang="en-US" dirty="0"/>
              <a:t>Additional content that describes the</a:t>
            </a:r>
            <a:br>
              <a:rPr lang="en-US" dirty="0"/>
            </a:br>
            <a:r>
              <a:rPr lang="en-US" dirty="0"/>
              <a:t>main content</a:t>
            </a:r>
          </a:p>
          <a:p>
            <a:endParaRPr lang="en-US" dirty="0"/>
          </a:p>
          <a:p>
            <a:r>
              <a:rPr lang="en-US" dirty="0"/>
              <a:t>Can contain additional links, quotes, ads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6008F-84B6-FA4B-AE49-85029A5261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DF0BA-A283-A04C-813E-598E7E6E0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D81D-7AEA-5547-9C92-E0F2670CB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182D0-4308-3840-9322-08619F88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18E719-A86A-164D-9018-6DF646F44BA2}"/>
              </a:ext>
            </a:extLst>
          </p:cNvPr>
          <p:cNvSpPr/>
          <p:nvPr/>
        </p:nvSpPr>
        <p:spPr bwMode="auto">
          <a:xfrm>
            <a:off x="15244997" y="3292804"/>
            <a:ext cx="1939090" cy="4756913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24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A351-A65D-4D40-A5FC-B571C6C4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528C6-CA65-8946-8D7B-BBC56D39C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Footer</a:t>
            </a:r>
          </a:p>
          <a:p>
            <a:endParaRPr lang="en-US" dirty="0"/>
          </a:p>
          <a:p>
            <a:r>
              <a:rPr lang="en-US" dirty="0"/>
              <a:t>Usually a big strip across the bottom</a:t>
            </a:r>
          </a:p>
          <a:p>
            <a:endParaRPr lang="en-US" dirty="0"/>
          </a:p>
          <a:p>
            <a:r>
              <a:rPr lang="en-US" dirty="0"/>
              <a:t>Includes copyright info, contact info or</a:t>
            </a:r>
            <a:br>
              <a:rPr lang="en-US" dirty="0"/>
            </a:br>
            <a:r>
              <a:rPr lang="en-US" dirty="0"/>
              <a:t>quick links</a:t>
            </a:r>
          </a:p>
          <a:p>
            <a:endParaRPr lang="en-US" dirty="0"/>
          </a:p>
          <a:p>
            <a:r>
              <a:rPr lang="en-US" dirty="0"/>
              <a:t>Place to put common information to it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 most cases, stays the same between</a:t>
            </a:r>
          </a:p>
          <a:p>
            <a:r>
              <a:rPr lang="en-US" dirty="0"/>
              <a:t>pages of the website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6008F-84B6-FA4B-AE49-85029A5261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DF0BA-A283-A04C-813E-598E7E6E0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D81D-7AEA-5547-9C92-E0F2670CB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182D0-4308-3840-9322-08619F88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57B8BE-423F-A24A-8B3A-F9D814EE0715}"/>
              </a:ext>
            </a:extLst>
          </p:cNvPr>
          <p:cNvSpPr/>
          <p:nvPr/>
        </p:nvSpPr>
        <p:spPr bwMode="auto">
          <a:xfrm>
            <a:off x="8279929" y="8119299"/>
            <a:ext cx="8904158" cy="60299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15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HTML element to use?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56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1911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77A94-9D6B-7447-B4EA-18E46D43D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HTML element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FE494-2964-5D4B-B849-4E627B8CB7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Answer is not often straightforward, as the visual does not tell the whole story.</a:t>
            </a:r>
          </a:p>
          <a:p>
            <a:endParaRPr lang="en-US" dirty="0"/>
          </a:p>
          <a:p>
            <a:r>
              <a:rPr lang="en-US" dirty="0"/>
              <a:t>We see the colored parts, font size to indicate importance =&gt; that will work, but only for one group of users.</a:t>
            </a:r>
          </a:p>
          <a:p>
            <a:endParaRPr lang="en-US" dirty="0"/>
          </a:p>
          <a:p>
            <a:r>
              <a:rPr lang="en-US" dirty="0"/>
              <a:t>Visually impaired people will not notice the difference between colors.</a:t>
            </a:r>
          </a:p>
          <a:p>
            <a:endParaRPr lang="en-US" dirty="0"/>
          </a:p>
          <a:p>
            <a:r>
              <a:rPr lang="en-US" dirty="0"/>
              <a:t>Luckily, in HTML we can mark up the sections of content based on their functionality and purpose.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212A3-0A20-1745-BD51-3A3BE12ECF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6CB2E-55B3-A541-A46B-D379FEB524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5262B-FD7D-8143-B80C-2E1827C849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9511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77A94-9D6B-7447-B4EA-18E46D43D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HTML element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FE494-2964-5D4B-B849-4E627B8CB7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  <a:p>
            <a:endParaRPr lang="en-US" dirty="0"/>
          </a:p>
          <a:p>
            <a:r>
              <a:rPr lang="en-US" dirty="0"/>
              <a:t>Navigation</a:t>
            </a:r>
          </a:p>
          <a:p>
            <a:endParaRPr lang="en-US" dirty="0"/>
          </a:p>
          <a:p>
            <a:r>
              <a:rPr lang="en-US" dirty="0"/>
              <a:t>Main content</a:t>
            </a:r>
          </a:p>
          <a:p>
            <a:endParaRPr lang="en-US" dirty="0"/>
          </a:p>
          <a:p>
            <a:r>
              <a:rPr lang="en-US" dirty="0"/>
              <a:t>Sidebar</a:t>
            </a:r>
          </a:p>
          <a:p>
            <a:endParaRPr lang="en-US" dirty="0"/>
          </a:p>
          <a:p>
            <a:r>
              <a:rPr lang="en-US" dirty="0"/>
              <a:t>Footer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212A3-0A20-1745-BD51-3A3BE12ECF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6CB2E-55B3-A541-A46B-D379FEB524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5262B-FD7D-8143-B80C-2E1827C849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7C3F83-5A84-644E-924F-F9F315F42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016" y="1691123"/>
            <a:ext cx="11111984" cy="73195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202645-61C3-0E46-8C10-07A5726088D9}"/>
              </a:ext>
            </a:extLst>
          </p:cNvPr>
          <p:cNvSpPr/>
          <p:nvPr/>
        </p:nvSpPr>
        <p:spPr bwMode="auto">
          <a:xfrm>
            <a:off x="8290637" y="1812122"/>
            <a:ext cx="8882742" cy="64180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&lt;header&gt;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D946E6-8109-3443-8ED2-F6F77C5BB13E}"/>
              </a:ext>
            </a:extLst>
          </p:cNvPr>
          <p:cNvSpPr/>
          <p:nvPr/>
        </p:nvSpPr>
        <p:spPr bwMode="auto">
          <a:xfrm>
            <a:off x="8290637" y="2574925"/>
            <a:ext cx="8882742" cy="64180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&lt;nav&gt;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9A28D9-B063-0840-9FD3-6ED46D26C609}"/>
              </a:ext>
            </a:extLst>
          </p:cNvPr>
          <p:cNvSpPr/>
          <p:nvPr/>
        </p:nvSpPr>
        <p:spPr bwMode="auto">
          <a:xfrm>
            <a:off x="8290637" y="3312537"/>
            <a:ext cx="6878606" cy="465580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&lt;main&gt;, with &lt;article&gt;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83E2BE-1C1C-6C40-97C4-33E3CF6718E5}"/>
              </a:ext>
            </a:extLst>
          </p:cNvPr>
          <p:cNvSpPr/>
          <p:nvPr/>
        </p:nvSpPr>
        <p:spPr bwMode="auto">
          <a:xfrm>
            <a:off x="15283543" y="3312537"/>
            <a:ext cx="1889836" cy="465580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&lt;aside&gt;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6DE9DC-044D-4A40-A1E6-2681D5E3B9D6}"/>
              </a:ext>
            </a:extLst>
          </p:cNvPr>
          <p:cNvSpPr/>
          <p:nvPr/>
        </p:nvSpPr>
        <p:spPr bwMode="auto">
          <a:xfrm>
            <a:off x="8290637" y="8104987"/>
            <a:ext cx="8882742" cy="64180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&lt;footer&gt;</a:t>
            </a:r>
          </a:p>
        </p:txBody>
      </p:sp>
    </p:spTree>
    <p:extLst>
      <p:ext uri="{BB962C8B-B14F-4D97-AF65-F5344CB8AC3E}">
        <p14:creationId xmlns:p14="http://schemas.microsoft.com/office/powerpoint/2010/main" val="225562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sectioning elements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59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9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B8E0-598A-8447-99DA-54FEE618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R" dirty="0"/>
              <a:t>HTML Semantic elements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41D92-5E69-5643-9F7B-247CB6BF6F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Semantic element clearly describes it’s meaning to both browser and developer.</a:t>
            </a:r>
          </a:p>
          <a:p>
            <a:endParaRPr lang="en-US" dirty="0"/>
          </a:p>
          <a:p>
            <a:r>
              <a:rPr lang="en-US" dirty="0"/>
              <a:t>They clearly define their content.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	&lt;nav&gt;</a:t>
            </a:r>
          </a:p>
          <a:p>
            <a:r>
              <a:rPr lang="en-US" dirty="0"/>
              <a:t>	&lt;address&gt;</a:t>
            </a:r>
          </a:p>
          <a:p>
            <a:r>
              <a:rPr lang="en-US" dirty="0"/>
              <a:t>	&lt;article&gt;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AF13F3-D619-6947-95E1-85F082858B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Non-semantic elements tell nothing about their content.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	&lt;div&gt;</a:t>
            </a:r>
          </a:p>
          <a:p>
            <a:r>
              <a:rPr lang="en-US" dirty="0"/>
              <a:t>	&lt;span&gt;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FF1805-2524-404D-BB31-F5E7D3A66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E9849-AB56-504E-A5A8-0A1FFDDE4C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496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18BA-8F58-3941-BBC0-2E619B2D7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05624-B539-FB40-A403-3AE46339FB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Content that is </a:t>
            </a:r>
            <a:r>
              <a:rPr lang="en-US" b="1" dirty="0"/>
              <a:t>unique</a:t>
            </a:r>
            <a:r>
              <a:rPr lang="en-US" dirty="0"/>
              <a:t> to this page</a:t>
            </a:r>
          </a:p>
          <a:p>
            <a:endParaRPr lang="en-US" dirty="0"/>
          </a:p>
          <a:p>
            <a:r>
              <a:rPr lang="en-US" dirty="0"/>
              <a:t>Should be used </a:t>
            </a:r>
            <a:r>
              <a:rPr lang="en-US" b="1" dirty="0"/>
              <a:t>only once </a:t>
            </a:r>
            <a:r>
              <a:rPr lang="en-US" dirty="0"/>
              <a:t>per page, preferably directly under the &lt;body&gt;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292C7-37FA-F047-B032-0C23C37855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23C4-30AD-A947-9637-99066C3016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1C0CC-ABD6-CD45-9C2F-60A4BB8780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AE4AF9-BC65-5043-AD72-1CF25DD55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316" y="2574925"/>
            <a:ext cx="5155367" cy="526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056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E1C62-50BA-5943-948F-F0E87FFD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BDE2D-5574-A14C-9D60-A870D97F2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Block of related content that makes sense on its own, without the rest of the page.</a:t>
            </a:r>
          </a:p>
          <a:p>
            <a:endParaRPr lang="en-US" dirty="0"/>
          </a:p>
          <a:p>
            <a:r>
              <a:rPr lang="en-US" dirty="0"/>
              <a:t>If we remove all other HTML, the content would still make sense to the user.</a:t>
            </a:r>
          </a:p>
          <a:p>
            <a:endParaRPr lang="en-US" dirty="0"/>
          </a:p>
          <a:p>
            <a:r>
              <a:rPr lang="en-US" dirty="0"/>
              <a:t>It can include other semantic elements inside itself.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B5E23-442F-7F42-A759-80A1CE4826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EB15D-ED86-4F44-8A7C-28589378A2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58327-66C7-C14D-BBA1-40A6A698E9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4A138B-ED65-B446-9F9A-75DC2407B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2588352"/>
            <a:ext cx="9076443" cy="4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798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0F70A-959A-0944-83D4-37BA87F9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C0B70-82E0-B54A-B711-AA115F3F41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Should be used for thematic grouping of content, when there is no better semantic element to be used.</a:t>
            </a:r>
          </a:p>
          <a:p>
            <a:endParaRPr lang="en-US" dirty="0"/>
          </a:p>
          <a:p>
            <a:r>
              <a:rPr lang="en-US" dirty="0"/>
              <a:t>Similar to &lt;article&gt;, but is more for grouping parts of page which constitutes one single piece of functionality, while article is quite specific.</a:t>
            </a:r>
          </a:p>
          <a:p>
            <a:endParaRPr lang="en-US" dirty="0"/>
          </a:p>
          <a:p>
            <a:r>
              <a:rPr lang="en-US" dirty="0"/>
              <a:t>Best practice – start the section with a heading.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C7907-3CE3-1841-ABA6-AD09B950DA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1FDBF-E444-7841-9F97-54C3686CB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87988-3CA8-B54B-AC5B-5681EB42DD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92C3A7-AE9C-3140-A265-B04290AF9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7538" y="2574925"/>
            <a:ext cx="7436923" cy="41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679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C17D-49A2-B24A-B64C-182D82094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ED2AD-0F15-054F-AA8E-361E59ABB3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Although related to main content, the content of &lt;aside&gt; does not belong to the main flow.</a:t>
            </a:r>
          </a:p>
          <a:p>
            <a:endParaRPr lang="en-US" dirty="0"/>
          </a:p>
          <a:p>
            <a:r>
              <a:rPr lang="en-US" dirty="0"/>
              <a:t>Provides additional info indirectly related to the main content.</a:t>
            </a:r>
          </a:p>
          <a:p>
            <a:endParaRPr lang="en-US" dirty="0"/>
          </a:p>
          <a:p>
            <a:r>
              <a:rPr lang="en-US" dirty="0"/>
              <a:t>Often used for sidebars.</a:t>
            </a:r>
          </a:p>
          <a:p>
            <a:endParaRPr lang="en-US" dirty="0"/>
          </a:p>
          <a:p>
            <a:r>
              <a:rPr lang="en-US" dirty="0"/>
              <a:t>Not allowed to nest additional &lt;aside&gt; inside it.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1E406-1622-2247-A149-4F4A13A454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5B5A8-47BA-264B-8560-4716FAFDB8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BD98A-145D-074E-A104-D8828A5D4A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FC6951-DBC9-7846-82AB-600E00707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3767803"/>
            <a:ext cx="9601200" cy="361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594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1559-865A-664E-8A8E-F92F8ECD1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89625-43C7-C54F-8997-4026FCCBCD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Contains primary navigation of the page.</a:t>
            </a:r>
          </a:p>
          <a:p>
            <a:endParaRPr lang="en-US" dirty="0"/>
          </a:p>
          <a:p>
            <a:r>
              <a:rPr lang="en-US" dirty="0"/>
              <a:t>Not allowed to nest additional &lt;nav&gt; inside it.</a:t>
            </a:r>
          </a:p>
          <a:p>
            <a:endParaRPr lang="en-US" dirty="0"/>
          </a:p>
          <a:p>
            <a:r>
              <a:rPr lang="en-US" dirty="0"/>
              <a:t>It can contain multiple levels of menu hierarchy.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55851-2DCB-134B-9D62-05101BDE80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FBA10-1CC7-5A48-BFE0-38BCC5F284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8C827-CCE2-D449-B96D-B574A84F2A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BA95EA-E549-9C42-89CC-23BE4E06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6176" y="2574925"/>
            <a:ext cx="7079648" cy="520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942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32706-4EF2-2B41-BCB7-478E7E185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5569C-3F35-134E-9ED3-BC34EED29C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Area that usually contains a logo, title and navigation.</a:t>
            </a:r>
          </a:p>
          <a:p>
            <a:endParaRPr lang="en-US" dirty="0"/>
          </a:p>
          <a:p>
            <a:r>
              <a:rPr lang="en-US" dirty="0"/>
              <a:t>Child of &lt;body&gt; that defines the global header of a webpage.</a:t>
            </a:r>
          </a:p>
          <a:p>
            <a:endParaRPr lang="en-US" dirty="0"/>
          </a:p>
          <a:p>
            <a:r>
              <a:rPr lang="en-US" dirty="0"/>
              <a:t>Can be included inside other sectioning element (e.g. &lt;article&gt;) – then it defines a specific header for that section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D877A-35FD-A443-9193-14279C384C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079CD-AD89-2B42-A104-601F254A37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C6C36-E6E4-D24C-8D63-E2B1A0DFB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19E73E-6D3B-F84D-9228-C26D6A79A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8120" y="2495912"/>
            <a:ext cx="5955759" cy="453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9157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FD63-C4FD-7B49-828F-9CB07B46E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CEF7F-6C2C-4745-A07E-F4247CA92D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Area that usually contains copyright, legal notices or quick links.</a:t>
            </a:r>
          </a:p>
          <a:p>
            <a:endParaRPr lang="en-US" dirty="0"/>
          </a:p>
          <a:p>
            <a:r>
              <a:rPr lang="en-US" dirty="0"/>
              <a:t>Child of &lt;body&gt; that defines the global footer of a webpage.</a:t>
            </a:r>
          </a:p>
          <a:p>
            <a:endParaRPr lang="en-US" dirty="0"/>
          </a:p>
          <a:p>
            <a:r>
              <a:rPr lang="en-US" dirty="0"/>
              <a:t>Can be included inside other sectioning element (e.g. &lt;article&gt;) – then it defines a specific footer for that section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542994-D48F-A04C-9377-3A7DE08262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ED6F2-FF24-0A4E-852B-9D84DC8E05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45D0F-DAE3-EE4D-84B0-25A7FE141A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68159C-6FB6-2940-A08E-D2DE37DC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3661" y="2574925"/>
            <a:ext cx="6524677" cy="213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611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1A9A-4573-DE43-874D-ECB3FCF2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Non-semantic wrappers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FB223-F766-4844-9E47-BD86AE96FC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They can be used when there is no ideal semantic element to group the content.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Sometimes only needed for styling or JS purposes.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should only use them when there’s no better semantic (text or block) element to use, or if we don’t want to add any specific meaning to their content.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3E0F8-1D47-3C4B-BF7C-54299E7DBE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/>
              <a:t>&lt;div&gt; </a:t>
            </a:r>
            <a:r>
              <a:rPr lang="en-US" dirty="0"/>
              <a:t>and </a:t>
            </a:r>
            <a:r>
              <a:rPr lang="en-US" b="1" dirty="0"/>
              <a:t>&lt;span&gt; </a:t>
            </a:r>
            <a:r>
              <a:rPr lang="en-US" dirty="0"/>
              <a:t>elements.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&lt;div&gt; </a:t>
            </a:r>
            <a:r>
              <a:rPr lang="en-US" dirty="0"/>
              <a:t>- block level non-semantic element</a:t>
            </a:r>
          </a:p>
          <a:p>
            <a:endParaRPr lang="en-US" dirty="0"/>
          </a:p>
          <a:p>
            <a:r>
              <a:rPr lang="en-US" b="1" dirty="0"/>
              <a:t>&lt;span&gt; </a:t>
            </a:r>
            <a:r>
              <a:rPr lang="en-US" dirty="0"/>
              <a:t>- inline non-semantic element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47A62-27AA-A741-BB0E-BC5B1C5DBD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B9044-1EF8-0D46-82B7-3A57EF5AC9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6763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36520DC-CA9E-5A40-A434-FE866A47F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25566" y="378175"/>
            <a:ext cx="2705100" cy="233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126CD1-D81B-AB4A-B766-E6926D3F3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Always use the semantic elements, whenever applicable.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However, be careful not to ”over-use” them, as well as replace all “&lt;div&gt;”s with “&lt;section&gt;”s.</a:t>
            </a:r>
            <a:br>
              <a:rPr lang="de-DE" dirty="0"/>
            </a:b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8FF728-7FD0-8C47-B48D-81D43FCA1A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5C006F-1124-874B-A802-97AA62FF48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6309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B8E0-598A-8447-99DA-54FEE618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R" dirty="0"/>
              <a:t>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F2A49-EACA-9A4E-BF9B-AB396B563F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FF1805-2524-404D-BB31-F5E7D3A66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E9849-AB56-504E-A5A8-0A1FFDDE4C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2366CC85-B188-A542-A8DE-0C195ED7E2AD}"/>
              </a:ext>
            </a:extLst>
          </p:cNvPr>
          <p:cNvSpPr txBox="1"/>
          <p:nvPr/>
        </p:nvSpPr>
        <p:spPr>
          <a:xfrm>
            <a:off x="457200" y="2575075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marL="514350" lvl="0" indent="-514350" defTabSz="914400" fontAlgn="base">
              <a:spcAft>
                <a:spcPct val="0"/>
              </a:spcAft>
              <a:buClr>
                <a:schemeClr val="tx1"/>
              </a:buClr>
              <a:buSzPct val="90000"/>
              <a:buAutoNum type="arabicPeriod"/>
            </a:pPr>
            <a:r>
              <a:rPr lang="en-GB" sz="2800" dirty="0"/>
              <a:t>Download the zip file containing all needed assets. It contains:</a:t>
            </a:r>
            <a:br>
              <a:rPr lang="en-GB" sz="2800" dirty="0"/>
            </a:br>
            <a:r>
              <a:rPr lang="en-GB" sz="2800" dirty="0"/>
              <a:t>   </a:t>
            </a:r>
            <a:r>
              <a:rPr lang="en-GB" dirty="0"/>
              <a:t> - </a:t>
            </a:r>
            <a:r>
              <a:rPr lang="en-GB" sz="2800" dirty="0"/>
              <a:t>HTML file to which you need to add the structural markup</a:t>
            </a:r>
            <a:br>
              <a:rPr lang="en-GB" sz="2800" dirty="0"/>
            </a:br>
            <a:r>
              <a:rPr lang="en-GB" sz="2800" dirty="0"/>
              <a:t>   </a:t>
            </a:r>
            <a:r>
              <a:rPr lang="en-GB" dirty="0"/>
              <a:t> - </a:t>
            </a:r>
            <a:r>
              <a:rPr lang="en-GB" sz="2800" dirty="0"/>
              <a:t>CSS file to style your markup (no changes required)</a:t>
            </a:r>
            <a:br>
              <a:rPr lang="en-GB" sz="2800" dirty="0"/>
            </a:br>
            <a:endParaRPr lang="en-GB" sz="28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800" dirty="0"/>
              <a:t>   Tasks:</a:t>
            </a:r>
            <a:br>
              <a:rPr lang="en-GB" sz="2800" dirty="0"/>
            </a:br>
            <a:r>
              <a:rPr lang="en-GB" sz="2800" dirty="0"/>
              <a:t>      </a:t>
            </a:r>
            <a:r>
              <a:rPr lang="en-GB" dirty="0"/>
              <a:t>1. </a:t>
            </a:r>
            <a:r>
              <a:rPr lang="en-GB" sz="2800" dirty="0"/>
              <a:t>Include the CSS file to the html file.</a:t>
            </a:r>
            <a:br>
              <a:rPr lang="en-GB" sz="2800" dirty="0"/>
            </a:br>
            <a:r>
              <a:rPr lang="en-GB" sz="2800" dirty="0"/>
              <a:t>      </a:t>
            </a:r>
            <a:r>
              <a:rPr lang="en-GB" dirty="0"/>
              <a:t>2. </a:t>
            </a:r>
            <a:r>
              <a:rPr lang="en-GB" sz="2800" dirty="0"/>
              <a:t>Mark up the sections of the page. As you mark them up correctly, they turn their background green.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85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dirty="0"/>
              <a:t>Every HTML element is member of one/more content categories.</a:t>
            </a:r>
          </a:p>
          <a:p>
            <a:endParaRPr lang="en-US" dirty="0"/>
          </a:p>
          <a:p>
            <a:r>
              <a:rPr lang="en-US" dirty="0"/>
              <a:t>Content category groups elements that share common characteristics.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9115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 cases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57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3CA3-9219-DF4A-A53F-59583094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 cases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D41F30-C0CA-F249-BA3F-0964268353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go over some examples of identifying the sections of web pages.</a:t>
            </a:r>
          </a:p>
          <a:p>
            <a:endParaRPr lang="en-US" dirty="0"/>
          </a:p>
          <a:p>
            <a:r>
              <a:rPr lang="en-US" dirty="0"/>
              <a:t>Exercise: For each of the websites, try to write down the sectioning structure and verify the outline via HTML validator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A8E2C-33FB-3440-984E-538472F765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GB" dirty="0">
                <a:hlinkClick r:id="rId2"/>
              </a:rPr>
              <a:t>https://develop.battle.net</a:t>
            </a:r>
            <a:endParaRPr lang="en-GB" dirty="0"/>
          </a:p>
          <a:p>
            <a:pPr marL="514350" indent="-514350">
              <a:buAutoNum type="arabicPeriod"/>
            </a:pPr>
            <a:r>
              <a:rPr lang="en-GB" dirty="0">
                <a:hlinkClick r:id="rId3"/>
              </a:rPr>
              <a:t>https://news.blizzard.com/en-us</a:t>
            </a:r>
            <a:endParaRPr lang="en-GB" dirty="0"/>
          </a:p>
          <a:p>
            <a:pPr marL="514350" indent="-514350">
              <a:buAutoNum type="arabicPeriod"/>
            </a:pPr>
            <a:r>
              <a:rPr lang="en-GB" dirty="0">
                <a:hlinkClick r:id="rId4"/>
              </a:rPr>
              <a:t>https://careers.blizzard.com/global/en</a:t>
            </a:r>
            <a:endParaRPr lang="en-GB" dirty="0"/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04A31-64A9-144D-8915-C5E2D4D041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76244-4BC2-4145-A57A-AF2DF0A6AC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809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B5E3-FC36-9C41-A3ED-4B0271134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24D87-E119-9B4E-91C8-88880B986A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910EA-AA69-C147-910E-8C780A396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80FF9-E5F3-B34C-9750-F255A526B6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840CCC02-6C13-204C-BC54-F4112FF8D168}"/>
              </a:ext>
            </a:extLst>
          </p:cNvPr>
          <p:cNvSpPr txBox="1"/>
          <p:nvPr/>
        </p:nvSpPr>
        <p:spPr>
          <a:xfrm>
            <a:off x="457066" y="2575075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2"/>
              </a:rPr>
              <a:t>https://developer.mozilla.org/en-US/docs/Web/HTML/Element#content_sectioning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3"/>
              </a:rPr>
              <a:t>https://developer.mozilla.org/en-US/docs/Web/Guide/HTML/Using_HTML_sections_and_outlines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4"/>
              </a:rPr>
              <a:t>http://html5doctor.com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5"/>
              </a:rPr>
              <a:t>https://developer.mozilla.org/en-US/docs/Learn/HTML/Introduction_to_HTML/Document_and_website_structure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24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3"/>
              </a:rPr>
              <a:t>https://developer.mozilla.org/en-US/docs/Web/Guide/HTML/Using_HTML_sections_and_outlines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  <p:pic>
        <p:nvPicPr>
          <p:cNvPr id="7" name="Grafik 24">
            <a:extLst>
              <a:ext uri="{FF2B5EF4-FFF2-40B4-BE49-F238E27FC236}">
                <a16:creationId xmlns:a16="http://schemas.microsoft.com/office/drawing/2014/main" id="{9153FAC0-0876-1041-9C28-E37A7B87E7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71972" y="3919116"/>
            <a:ext cx="5770530" cy="245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69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Metadata content</a:t>
            </a:r>
          </a:p>
          <a:p>
            <a:endParaRPr lang="en-US" dirty="0"/>
          </a:p>
          <a:p>
            <a:r>
              <a:rPr lang="en-US" dirty="0"/>
              <a:t>Elements modify the presentation or behavior of the document, or set up links to other </a:t>
            </a:r>
            <a:br>
              <a:rPr lang="en-US" dirty="0"/>
            </a:br>
            <a:r>
              <a:rPr lang="en-US" dirty="0"/>
              <a:t>documents 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&lt;link&gt;</a:t>
            </a:r>
            <a:br>
              <a:rPr lang="en-US" dirty="0"/>
            </a:br>
            <a:r>
              <a:rPr lang="en-US" dirty="0"/>
              <a:t>	&lt;meta&gt;</a:t>
            </a:r>
            <a:br>
              <a:rPr lang="en-US" dirty="0"/>
            </a:br>
            <a:r>
              <a:rPr lang="en-US" dirty="0"/>
              <a:t>	&lt;script&gt;</a:t>
            </a:r>
            <a:br>
              <a:rPr lang="en-US" dirty="0"/>
            </a:br>
            <a:r>
              <a:rPr lang="en-US" dirty="0"/>
              <a:t>	&lt;style&gt;</a:t>
            </a:r>
            <a:br>
              <a:rPr lang="en-US" dirty="0"/>
            </a:br>
            <a:r>
              <a:rPr lang="en-US" dirty="0"/>
              <a:t>	&lt;title&gt;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54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C9B5-7BB8-7A4B-B1E4-F7C2D38F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 anchor="t">
            <a:normAutofit/>
          </a:bodyPr>
          <a:lstStyle/>
          <a:p>
            <a:r>
              <a:rPr lang="en-US" dirty="0"/>
              <a:t>Content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1025F-DBC2-2C4F-8BBD-B23A1B10E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>
            <a:normAutofit/>
          </a:bodyPr>
          <a:lstStyle/>
          <a:p>
            <a:r>
              <a:rPr lang="en-US" b="1" dirty="0"/>
              <a:t>Flow content</a:t>
            </a:r>
          </a:p>
          <a:p>
            <a:endParaRPr lang="en-US" dirty="0"/>
          </a:p>
          <a:p>
            <a:r>
              <a:rPr lang="en-US" dirty="0"/>
              <a:t>Broad category that contains all elements going inside the &lt;body&gt;. Elements contain content.</a:t>
            </a:r>
          </a:p>
          <a:p>
            <a:endParaRPr lang="en-US" dirty="0"/>
          </a:p>
          <a:p>
            <a:r>
              <a:rPr lang="en-US" dirty="0"/>
              <a:t>Examples:</a:t>
            </a:r>
            <a:br>
              <a:rPr lang="en-US" dirty="0"/>
            </a:br>
            <a:r>
              <a:rPr lang="en-US" dirty="0"/>
              <a:t>	headings</a:t>
            </a:r>
            <a:br>
              <a:rPr lang="en-US" dirty="0"/>
            </a:br>
            <a:r>
              <a:rPr lang="en-US" dirty="0"/>
              <a:t>	&lt;section&gt;</a:t>
            </a:r>
            <a:br>
              <a:rPr lang="en-US" dirty="0"/>
            </a:br>
            <a:r>
              <a:rPr lang="en-US" dirty="0"/>
              <a:t>	&lt;aside&gt;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3E6739-E221-1344-97D0-60D9C98F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060" y="2116800"/>
            <a:ext cx="10006940" cy="5733561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F64D-B878-5640-94CB-2F0ED160A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333" y="9584667"/>
            <a:ext cx="8229470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IBM iX / ©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3D43D-D7B4-0246-8AC8-003C8B671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4173202" y="9584667"/>
            <a:ext cx="3657464" cy="33368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395FB3-9C97-154F-86B2-7E381B951268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16553"/>
      </p:ext>
    </p:extLst>
  </p:cSld>
  <p:clrMapOvr>
    <a:masterClrMapping/>
  </p:clrMapOvr>
</p:sld>
</file>

<file path=ppt/theme/theme1.xml><?xml version="1.0" encoding="utf-8"?>
<a:theme xmlns:a="http://schemas.openxmlformats.org/drawingml/2006/main" name="IBM 2019 Master template (black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72000" tIns="72000" rIns="72000" bIns="72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39700B1B-504B-F041-A025-0A7822F09061}"/>
    </a:ext>
  </a:extLst>
</a:theme>
</file>

<file path=ppt/theme/theme2.xml><?xml version="1.0" encoding="utf-8"?>
<a:theme xmlns:a="http://schemas.openxmlformats.org/drawingml/2006/main" name="IBM 2019 Master template (blue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799D29BA-02AD-194B-9347-CD32F0128EFD}"/>
    </a:ext>
  </a:extLst>
</a:theme>
</file>

<file path=ppt/theme/theme3.xml><?xml version="1.0" encoding="utf-8"?>
<a:theme xmlns:a="http://schemas.openxmlformats.org/drawingml/2006/main" name="IBM 2019 Master template (white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bg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743231AE-FF1B-EA41-86ED-230B4150C97D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2019 Master template (black background)</Template>
  <TotalTime>31029</TotalTime>
  <Words>3155</Words>
  <Application>Microsoft Macintosh PowerPoint</Application>
  <PresentationFormat>Custom</PresentationFormat>
  <Paragraphs>558</Paragraphs>
  <Slides>72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72</vt:i4>
      </vt:variant>
    </vt:vector>
  </HeadingPairs>
  <TitlesOfParts>
    <vt:vector size="82" baseType="lpstr">
      <vt:lpstr>.AppleSystemUIFont</vt:lpstr>
      <vt:lpstr>Arial</vt:lpstr>
      <vt:lpstr>HelvNeue Light for IBM</vt:lpstr>
      <vt:lpstr>IBM Plex Sans</vt:lpstr>
      <vt:lpstr>IBM Plex Sans Regular</vt:lpstr>
      <vt:lpstr>System Font Regular</vt:lpstr>
      <vt:lpstr>Wingdings</vt:lpstr>
      <vt:lpstr>IBM 2019 Master template (black background)</vt:lpstr>
      <vt:lpstr>IBM 2019 Master template (blue background)</vt:lpstr>
      <vt:lpstr>IBM 2019 Master template (white background)</vt:lpstr>
      <vt:lpstr>ecx.io Frontend Bootcamp — HTML: Semantics 30.06.2021.</vt:lpstr>
      <vt:lpstr>Agenda</vt:lpstr>
      <vt:lpstr>Recap of Friday Exercise</vt:lpstr>
      <vt:lpstr>Friday exercise</vt:lpstr>
      <vt:lpstr>HTML Semantic elements</vt:lpstr>
      <vt:lpstr>HTML Semantic elements</vt:lpstr>
      <vt:lpstr>Content categories</vt:lpstr>
      <vt:lpstr>Content categories</vt:lpstr>
      <vt:lpstr>Content categories</vt:lpstr>
      <vt:lpstr>Content categories</vt:lpstr>
      <vt:lpstr>Content categories</vt:lpstr>
      <vt:lpstr>Content categories</vt:lpstr>
      <vt:lpstr>Content categories</vt:lpstr>
      <vt:lpstr>Content categories</vt:lpstr>
      <vt:lpstr>Content categories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Content sectioning elements</vt:lpstr>
      <vt:lpstr>Text content</vt:lpstr>
      <vt:lpstr>Text content</vt:lpstr>
      <vt:lpstr>Blockquote</vt:lpstr>
      <vt:lpstr>Div</vt:lpstr>
      <vt:lpstr>Description list</vt:lpstr>
      <vt:lpstr>Figure</vt:lpstr>
      <vt:lpstr>Hr</vt:lpstr>
      <vt:lpstr>Pre</vt:lpstr>
      <vt:lpstr>Lists</vt:lpstr>
      <vt:lpstr>Inline text semantics</vt:lpstr>
      <vt:lpstr>Inline text semantics</vt:lpstr>
      <vt:lpstr>Anchor</vt:lpstr>
      <vt:lpstr>Code</vt:lpstr>
      <vt:lpstr>Q</vt:lpstr>
      <vt:lpstr>Span</vt:lpstr>
      <vt:lpstr>Time</vt:lpstr>
      <vt:lpstr>Strong vs. B</vt:lpstr>
      <vt:lpstr>Em vs. I</vt:lpstr>
      <vt:lpstr>Exercises</vt:lpstr>
      <vt:lpstr>Website structure</vt:lpstr>
      <vt:lpstr>Website structure</vt:lpstr>
      <vt:lpstr>Website structure</vt:lpstr>
      <vt:lpstr>Website structure</vt:lpstr>
      <vt:lpstr>Website structure</vt:lpstr>
      <vt:lpstr>Website structure</vt:lpstr>
      <vt:lpstr>Website structure</vt:lpstr>
      <vt:lpstr>Which HTML element to use?</vt:lpstr>
      <vt:lpstr>Which HTML element to use?</vt:lpstr>
      <vt:lpstr>Which HTML element to use?</vt:lpstr>
      <vt:lpstr>Content sectioning elements</vt:lpstr>
      <vt:lpstr>Main</vt:lpstr>
      <vt:lpstr>Article</vt:lpstr>
      <vt:lpstr>Section</vt:lpstr>
      <vt:lpstr>Aside</vt:lpstr>
      <vt:lpstr>Nav</vt:lpstr>
      <vt:lpstr>Header</vt:lpstr>
      <vt:lpstr>Footer</vt:lpstr>
      <vt:lpstr>Non-semantic wrappers</vt:lpstr>
      <vt:lpstr>Always use the semantic elements, whenever applicable.  However, be careful not to ”over-use” them, as well as replace all “&lt;div&gt;”s with “&lt;section&gt;”s. </vt:lpstr>
      <vt:lpstr>Exercises</vt:lpstr>
      <vt:lpstr>Common use cases</vt:lpstr>
      <vt:lpstr>Common use cases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ecx.io Frontend Bootcamp — Name of client company Workstream or date</dc:title>
  <dc:creator>Mario Perokovic - ecxio</dc:creator>
  <cp:lastModifiedBy>Mario Perokovic - ecxio</cp:lastModifiedBy>
  <cp:revision>85</cp:revision>
  <cp:lastPrinted>2019-11-28T09:46:16Z</cp:lastPrinted>
  <dcterms:created xsi:type="dcterms:W3CDTF">2021-04-20T12:14:04Z</dcterms:created>
  <dcterms:modified xsi:type="dcterms:W3CDTF">2021-06-29T14:19:25Z</dcterms:modified>
</cp:coreProperties>
</file>

<file path=docProps/thumbnail.jpeg>
</file>